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5" r:id="rId4"/>
  </p:sldMasterIdLst>
  <p:notesMasterIdLst>
    <p:notesMasterId r:id="rId25"/>
  </p:notesMasterIdLst>
  <p:sldIdLst>
    <p:sldId id="626" r:id="rId5"/>
    <p:sldId id="610" r:id="rId6"/>
    <p:sldId id="627" r:id="rId7"/>
    <p:sldId id="631" r:id="rId8"/>
    <p:sldId id="632" r:id="rId9"/>
    <p:sldId id="633" r:id="rId10"/>
    <p:sldId id="634" r:id="rId11"/>
    <p:sldId id="628" r:id="rId12"/>
    <p:sldId id="636" r:id="rId13"/>
    <p:sldId id="635" r:id="rId14"/>
    <p:sldId id="638" r:id="rId15"/>
    <p:sldId id="637" r:id="rId16"/>
    <p:sldId id="639" r:id="rId17"/>
    <p:sldId id="629" r:id="rId18"/>
    <p:sldId id="644" r:id="rId19"/>
    <p:sldId id="646" r:id="rId20"/>
    <p:sldId id="647" r:id="rId21"/>
    <p:sldId id="648" r:id="rId22"/>
    <p:sldId id="650" r:id="rId23"/>
    <p:sldId id="651" r:id="rId24"/>
  </p:sldIdLst>
  <p:sldSz cx="12192000" cy="6858000"/>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E5B3E"/>
    <a:srgbClr val="1DA320"/>
    <a:srgbClr val="FEB0A8"/>
    <a:srgbClr val="FF8C89"/>
    <a:srgbClr val="F56249"/>
    <a:srgbClr val="DF5B6E"/>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980" autoAdjust="0"/>
    <p:restoredTop sz="94660"/>
  </p:normalViewPr>
  <p:slideViewPr>
    <p:cSldViewPr snapToGrid="0">
      <p:cViewPr>
        <p:scale>
          <a:sx n="150" d="100"/>
          <a:sy n="150" d="100"/>
        </p:scale>
        <p:origin x="552" y="-4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7BF269E-5EAF-4B45-8F46-C65C3295668F}" type="datetimeFigureOut">
              <a:rPr lang="fr-FR" smtClean="0"/>
              <a:t>23/11/2023</a:t>
            </a:fld>
            <a:endParaRPr lang="fr-FR"/>
          </a:p>
        </p:txBody>
      </p:sp>
      <p:sp>
        <p:nvSpPr>
          <p:cNvPr id="4" name="Espace réservé de l'image des diapositives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not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7595CA2-26E9-4244-9B95-B8C0F742E9D0}" type="slidenum">
              <a:rPr lang="fr-FR" smtClean="0"/>
              <a:t>‹#›</a:t>
            </a:fld>
            <a:endParaRPr lang="fr-FR"/>
          </a:p>
        </p:txBody>
      </p:sp>
    </p:spTree>
    <p:extLst>
      <p:ext uri="{BB962C8B-B14F-4D97-AF65-F5344CB8AC3E}">
        <p14:creationId xmlns:p14="http://schemas.microsoft.com/office/powerpoint/2010/main" val="45651752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bg>
      <p:bgPr>
        <a:blipFill dpi="0" rotWithShape="0">
          <a:blip r:embed="rId2"/>
          <a:srcRect/>
          <a:stretch>
            <a:fillRect/>
          </a:stretch>
        </a:blipFill>
        <a:effectLst/>
      </p:bgPr>
    </p:bg>
    <p:spTree>
      <p:nvGrpSpPr>
        <p:cNvPr id="1" name=""/>
        <p:cNvGrpSpPr/>
        <p:nvPr/>
      </p:nvGrpSpPr>
      <p:grpSpPr>
        <a:xfrm>
          <a:off x="0" y="0"/>
          <a:ext cx="0" cy="0"/>
          <a:chOff x="0" y="0"/>
          <a:chExt cx="0" cy="0"/>
        </a:xfrm>
      </p:grpSpPr>
      <p:cxnSp>
        <p:nvCxnSpPr>
          <p:cNvPr id="4" name="Connecteur droit 4"/>
          <p:cNvCxnSpPr>
            <a:cxnSpLocks noChangeShapeType="1"/>
          </p:cNvCxnSpPr>
          <p:nvPr/>
        </p:nvCxnSpPr>
        <p:spPr bwMode="auto">
          <a:xfrm>
            <a:off x="378885" y="1016000"/>
            <a:ext cx="11305116" cy="0"/>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cxnSp>
      <p:pic>
        <p:nvPicPr>
          <p:cNvPr id="5" name="Picture 9" descr="pr_tagline_white"/>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673168" y="120651"/>
            <a:ext cx="2112433" cy="8043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6" name="Connecteur droit 6"/>
          <p:cNvCxnSpPr>
            <a:cxnSpLocks noChangeShapeType="1"/>
          </p:cNvCxnSpPr>
          <p:nvPr/>
        </p:nvCxnSpPr>
        <p:spPr bwMode="auto">
          <a:xfrm>
            <a:off x="378885" y="1016000"/>
            <a:ext cx="11406716" cy="0"/>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cxnSp>
      <p:sp>
        <p:nvSpPr>
          <p:cNvPr id="2031618" name="Rectangle 2"/>
          <p:cNvSpPr>
            <a:spLocks noGrp="1" noChangeArrowheads="1"/>
          </p:cNvSpPr>
          <p:nvPr>
            <p:ph type="ctrTitle"/>
          </p:nvPr>
        </p:nvSpPr>
        <p:spPr>
          <a:xfrm>
            <a:off x="231021" y="-71999"/>
            <a:ext cx="10363200" cy="569913"/>
          </a:xfrm>
        </p:spPr>
        <p:txBody>
          <a:bodyPr/>
          <a:lstStyle>
            <a:lvl1pPr>
              <a:defRPr sz="1867" b="1">
                <a:solidFill>
                  <a:srgbClr val="7FA5D0"/>
                </a:solidFill>
              </a:defRPr>
            </a:lvl1pPr>
          </a:lstStyle>
          <a:p>
            <a:r>
              <a:rPr lang="fr-FR"/>
              <a:t>Modifiez le style du titre</a:t>
            </a:r>
            <a:endParaRPr lang="fr-FR" dirty="0"/>
          </a:p>
        </p:txBody>
      </p:sp>
      <p:sp>
        <p:nvSpPr>
          <p:cNvPr id="2031619" name="Rectangle 3"/>
          <p:cNvSpPr>
            <a:spLocks noGrp="1" noChangeArrowheads="1"/>
          </p:cNvSpPr>
          <p:nvPr>
            <p:ph type="subTitle" idx="1"/>
          </p:nvPr>
        </p:nvSpPr>
        <p:spPr>
          <a:xfrm>
            <a:off x="218326" y="417515"/>
            <a:ext cx="9012767" cy="800100"/>
          </a:xfrm>
          <a:prstGeom prst="rect">
            <a:avLst/>
          </a:prstGeom>
        </p:spPr>
        <p:txBody>
          <a:bodyPr/>
          <a:lstStyle>
            <a:lvl1pPr marL="0" indent="0">
              <a:buFont typeface="Wingdings" pitchFamily="2" charset="2"/>
              <a:buNone/>
              <a:defRPr sz="3467" b="0">
                <a:solidFill>
                  <a:schemeClr val="bg1"/>
                </a:solidFill>
              </a:defRPr>
            </a:lvl1pPr>
          </a:lstStyle>
          <a:p>
            <a:r>
              <a:rPr lang="fr-FR"/>
              <a:t>Modifier le style des sous-titres du masque</a:t>
            </a:r>
            <a:endParaRPr lang="fr-FR" dirty="0"/>
          </a:p>
        </p:txBody>
      </p:sp>
      <p:sp>
        <p:nvSpPr>
          <p:cNvPr id="7" name="Rectangle 5"/>
          <p:cNvSpPr>
            <a:spLocks noGrp="1" noChangeArrowheads="1"/>
          </p:cNvSpPr>
          <p:nvPr>
            <p:ph type="sldNum" sz="quarter" idx="10"/>
          </p:nvPr>
        </p:nvSpPr>
        <p:spPr/>
        <p:txBody>
          <a:bodyPr/>
          <a:lstStyle>
            <a:lvl1pPr>
              <a:defRPr/>
            </a:lvl1pPr>
          </a:lstStyle>
          <a:p>
            <a:fld id="{6C51FE0D-931E-054E-971D-C13C8E4AE732}" type="slidenum">
              <a:rPr lang="fr-FR" altLang="fr-FR"/>
              <a:pPr/>
              <a:t>‹#›</a:t>
            </a:fld>
            <a:endParaRPr lang="fr-FR" altLang="fr-FR"/>
          </a:p>
        </p:txBody>
      </p:sp>
    </p:spTree>
    <p:extLst>
      <p:ext uri="{BB962C8B-B14F-4D97-AF65-F5344CB8AC3E}">
        <p14:creationId xmlns:p14="http://schemas.microsoft.com/office/powerpoint/2010/main" val="343946789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bg>
      <p:bgPr>
        <a:blipFill dpi="0" rotWithShape="0">
          <a:blip r:embed="rId2"/>
          <a:srcRect/>
          <a:stretch>
            <a:fillRect/>
          </a:stretch>
        </a:blipFill>
        <a:effectLst/>
      </p:bgPr>
    </p:bg>
    <p:spTree>
      <p:nvGrpSpPr>
        <p:cNvPr id="1" name=""/>
        <p:cNvGrpSpPr/>
        <p:nvPr/>
      </p:nvGrpSpPr>
      <p:grpSpPr>
        <a:xfrm>
          <a:off x="0" y="0"/>
          <a:ext cx="0" cy="0"/>
          <a:chOff x="0" y="0"/>
          <a:chExt cx="0" cy="0"/>
        </a:xfrm>
      </p:grpSpPr>
      <p:pic>
        <p:nvPicPr>
          <p:cNvPr id="4" name="Picture 10" descr="pr_tagline_colo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645651" y="103717"/>
            <a:ext cx="2116667" cy="8106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5" name="Connecteur droit 5"/>
          <p:cNvCxnSpPr>
            <a:cxnSpLocks noChangeShapeType="1"/>
          </p:cNvCxnSpPr>
          <p:nvPr/>
        </p:nvCxnSpPr>
        <p:spPr bwMode="auto">
          <a:xfrm>
            <a:off x="378885" y="1016000"/>
            <a:ext cx="11406716" cy="0"/>
          </a:xfrm>
          <a:prstGeom prst="line">
            <a:avLst/>
          </a:prstGeom>
          <a:noFill/>
          <a:ln w="9525">
            <a:solidFill>
              <a:srgbClr val="002060"/>
            </a:solidFill>
            <a:round/>
            <a:headEnd/>
            <a:tailEnd/>
          </a:ln>
          <a:extLst>
            <a:ext uri="{909E8E84-426E-40DD-AFC4-6F175D3DCCD1}">
              <a14:hiddenFill xmlns:a14="http://schemas.microsoft.com/office/drawing/2010/main">
                <a:noFill/>
              </a14:hiddenFill>
            </a:ext>
          </a:extLst>
        </p:spPr>
      </p:cxnSp>
      <p:sp>
        <p:nvSpPr>
          <p:cNvPr id="2" name="Title 1"/>
          <p:cNvSpPr>
            <a:spLocks noGrp="1"/>
          </p:cNvSpPr>
          <p:nvPr>
            <p:ph type="title"/>
          </p:nvPr>
        </p:nvSpPr>
        <p:spPr>
          <a:xfrm>
            <a:off x="254000" y="201615"/>
            <a:ext cx="10955867" cy="647700"/>
          </a:xfrm>
        </p:spPr>
        <p:txBody>
          <a:bodyPr/>
          <a:lstStyle/>
          <a:p>
            <a:r>
              <a:rPr lang="fr-FR"/>
              <a:t>Modifiez le style du titre</a:t>
            </a:r>
          </a:p>
        </p:txBody>
      </p:sp>
      <p:sp>
        <p:nvSpPr>
          <p:cNvPr id="3" name="Content Placeholder 2"/>
          <p:cNvSpPr>
            <a:spLocks noGrp="1"/>
          </p:cNvSpPr>
          <p:nvPr>
            <p:ph idx="1"/>
          </p:nvPr>
        </p:nvSpPr>
        <p:spPr>
          <a:xfrm>
            <a:off x="379795" y="1141415"/>
            <a:ext cx="11405805" cy="5072063"/>
          </a:xfrm>
          <a:prstGeom prst="rect">
            <a:avLst/>
          </a:prstGeo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FR" dirty="0"/>
          </a:p>
        </p:txBody>
      </p:sp>
      <p:sp>
        <p:nvSpPr>
          <p:cNvPr id="6" name="Slide Number Placeholder 3"/>
          <p:cNvSpPr>
            <a:spLocks noGrp="1"/>
          </p:cNvSpPr>
          <p:nvPr>
            <p:ph type="sldNum" sz="quarter" idx="10"/>
          </p:nvPr>
        </p:nvSpPr>
        <p:spPr/>
        <p:txBody>
          <a:bodyPr/>
          <a:lstStyle>
            <a:lvl1pPr>
              <a:defRPr/>
            </a:lvl1pPr>
          </a:lstStyle>
          <a:p>
            <a:fld id="{926F15AD-D865-6B4E-A0DE-0AFBE2C7DA60}" type="slidenum">
              <a:rPr lang="fr-FR" altLang="fr-FR"/>
              <a:pPr/>
              <a:t>‹#›</a:t>
            </a:fld>
            <a:endParaRPr lang="fr-FR" altLang="fr-FR"/>
          </a:p>
        </p:txBody>
      </p:sp>
    </p:spTree>
    <p:extLst>
      <p:ext uri="{BB962C8B-B14F-4D97-AF65-F5344CB8AC3E}">
        <p14:creationId xmlns:p14="http://schemas.microsoft.com/office/powerpoint/2010/main" val="220421971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Object">
    <p:bg>
      <p:bgPr>
        <a:blipFill dpi="0" rotWithShape="0">
          <a:blip r:embed="rId2"/>
          <a:srcRect/>
          <a:stretch>
            <a:fillRect/>
          </a:stretch>
        </a:blipFill>
        <a:effectLst/>
      </p:bgPr>
    </p:bg>
    <p:spTree>
      <p:nvGrpSpPr>
        <p:cNvPr id="1" name=""/>
        <p:cNvGrpSpPr/>
        <p:nvPr/>
      </p:nvGrpSpPr>
      <p:grpSpPr>
        <a:xfrm>
          <a:off x="0" y="0"/>
          <a:ext cx="0" cy="0"/>
          <a:chOff x="0" y="0"/>
          <a:chExt cx="0" cy="0"/>
        </a:xfrm>
      </p:grpSpPr>
      <p:pic>
        <p:nvPicPr>
          <p:cNvPr id="3" name="Picture 10" descr="pr_tagline_colo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645651" y="103717"/>
            <a:ext cx="2116667" cy="8106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5" name="Connecteur droit 5"/>
          <p:cNvCxnSpPr>
            <a:cxnSpLocks noChangeShapeType="1"/>
          </p:cNvCxnSpPr>
          <p:nvPr/>
        </p:nvCxnSpPr>
        <p:spPr bwMode="auto">
          <a:xfrm>
            <a:off x="378885" y="1016000"/>
            <a:ext cx="11406716" cy="0"/>
          </a:xfrm>
          <a:prstGeom prst="line">
            <a:avLst/>
          </a:prstGeom>
          <a:noFill/>
          <a:ln w="9525">
            <a:solidFill>
              <a:srgbClr val="002060"/>
            </a:solidFill>
            <a:round/>
            <a:headEnd/>
            <a:tailEnd/>
          </a:ln>
          <a:extLst>
            <a:ext uri="{909E8E84-426E-40DD-AFC4-6F175D3DCCD1}">
              <a14:hiddenFill xmlns:a14="http://schemas.microsoft.com/office/drawing/2010/main">
                <a:noFill/>
              </a14:hiddenFill>
            </a:ext>
          </a:extLst>
        </p:spPr>
      </p:cxnSp>
      <p:sp>
        <p:nvSpPr>
          <p:cNvPr id="4" name="Title 1"/>
          <p:cNvSpPr>
            <a:spLocks noGrp="1"/>
          </p:cNvSpPr>
          <p:nvPr>
            <p:ph type="title" idx="11"/>
          </p:nvPr>
        </p:nvSpPr>
        <p:spPr>
          <a:xfrm>
            <a:off x="254400" y="201615"/>
            <a:ext cx="10955867" cy="647700"/>
          </a:xfrm>
        </p:spPr>
        <p:txBody>
          <a:bodyPr/>
          <a:lstStyle/>
          <a:p>
            <a:r>
              <a:rPr lang="fr-FR"/>
              <a:t>Modifiez le style du titre</a:t>
            </a:r>
            <a:endParaRPr lang="fr-FR" dirty="0"/>
          </a:p>
        </p:txBody>
      </p:sp>
      <p:sp>
        <p:nvSpPr>
          <p:cNvPr id="6" name="Slide Number Placeholder 2"/>
          <p:cNvSpPr>
            <a:spLocks noGrp="1"/>
          </p:cNvSpPr>
          <p:nvPr>
            <p:ph type="sldNum" sz="quarter" idx="12"/>
          </p:nvPr>
        </p:nvSpPr>
        <p:spPr/>
        <p:txBody>
          <a:bodyPr/>
          <a:lstStyle>
            <a:lvl1pPr>
              <a:defRPr/>
            </a:lvl1pPr>
          </a:lstStyle>
          <a:p>
            <a:fld id="{C82337BC-6DD7-834F-AF6F-2920FD6637F5}" type="slidenum">
              <a:rPr lang="fr-FR" altLang="fr-FR"/>
              <a:pPr/>
              <a:t>‹#›</a:t>
            </a:fld>
            <a:endParaRPr lang="fr-FR" altLang="fr-FR"/>
          </a:p>
        </p:txBody>
      </p:sp>
    </p:spTree>
    <p:extLst>
      <p:ext uri="{BB962C8B-B14F-4D97-AF65-F5344CB8AC3E}">
        <p14:creationId xmlns:p14="http://schemas.microsoft.com/office/powerpoint/2010/main" val="381165199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Disposition personnalisée">
    <p:spTree>
      <p:nvGrpSpPr>
        <p:cNvPr id="1" name=""/>
        <p:cNvGrpSpPr/>
        <p:nvPr/>
      </p:nvGrpSpPr>
      <p:grpSpPr>
        <a:xfrm>
          <a:off x="0" y="0"/>
          <a:ext cx="0" cy="0"/>
          <a:chOff x="0" y="0"/>
          <a:chExt cx="0" cy="0"/>
        </a:xfrm>
      </p:grpSpPr>
      <p:pic>
        <p:nvPicPr>
          <p:cNvPr id="2" name="Picture 9" descr="pr_tagline_white"/>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9673168" y="120651"/>
            <a:ext cx="2112433" cy="8043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Espace réservé du numéro de diapositive 2"/>
          <p:cNvSpPr>
            <a:spLocks noGrp="1"/>
          </p:cNvSpPr>
          <p:nvPr>
            <p:ph type="sldNum" sz="quarter" idx="10"/>
          </p:nvPr>
        </p:nvSpPr>
        <p:spPr/>
        <p:txBody>
          <a:bodyPr/>
          <a:lstStyle>
            <a:lvl1pPr>
              <a:defRPr/>
            </a:lvl1pPr>
          </a:lstStyle>
          <a:p>
            <a:fld id="{F4A8AC0C-7EB5-F14C-AF6E-4D1C67BF6942}" type="slidenum">
              <a:rPr lang="fr-FR" altLang="fr-FR"/>
              <a:pPr/>
              <a:t>‹#›</a:t>
            </a:fld>
            <a:endParaRPr lang="fr-FR" altLang="fr-FR"/>
          </a:p>
        </p:txBody>
      </p:sp>
    </p:spTree>
    <p:extLst>
      <p:ext uri="{BB962C8B-B14F-4D97-AF65-F5344CB8AC3E}">
        <p14:creationId xmlns:p14="http://schemas.microsoft.com/office/powerpoint/2010/main" val="1203185260"/>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378885" y="201085"/>
            <a:ext cx="11305116"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b" anchorCtr="0" compatLnSpc="1">
            <a:prstTxWarp prst="textNoShape">
              <a:avLst/>
            </a:prstTxWarp>
          </a:bodyPr>
          <a:lstStyle/>
          <a:p>
            <a:pPr lvl="0"/>
            <a:r>
              <a:rPr lang="fr-FR" altLang="fr-FR"/>
              <a:t>Click To Edit Master Text</a:t>
            </a:r>
          </a:p>
        </p:txBody>
      </p:sp>
      <p:sp>
        <p:nvSpPr>
          <p:cNvPr id="1867782" name="Rectangle 6"/>
          <p:cNvSpPr>
            <a:spLocks noGrp="1" noChangeArrowheads="1"/>
          </p:cNvSpPr>
          <p:nvPr>
            <p:ph type="sldNum" sz="quarter" idx="4"/>
          </p:nvPr>
        </p:nvSpPr>
        <p:spPr bwMode="auto">
          <a:xfrm>
            <a:off x="9391651" y="6610352"/>
            <a:ext cx="2844800" cy="476249"/>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333" b="1">
                <a:solidFill>
                  <a:schemeClr val="bg1"/>
                </a:solidFill>
                <a:latin typeface="Calibri" charset="0"/>
              </a:defRPr>
            </a:lvl1pPr>
          </a:lstStyle>
          <a:p>
            <a:fld id="{0EE0200D-3FB8-A740-8B03-2F6CB9EC7C42}" type="slidenum">
              <a:rPr lang="fr-FR" altLang="fr-FR"/>
              <a:pPr/>
              <a:t>‹#›</a:t>
            </a:fld>
            <a:endParaRPr lang="fr-FR" altLang="fr-FR"/>
          </a:p>
        </p:txBody>
      </p:sp>
      <p:sp>
        <p:nvSpPr>
          <p:cNvPr id="1028" name="Rectangle 3"/>
          <p:cNvSpPr>
            <a:spLocks noGrp="1" noChangeArrowheads="1"/>
          </p:cNvSpPr>
          <p:nvPr>
            <p:ph type="body" idx="1"/>
          </p:nvPr>
        </p:nvSpPr>
        <p:spPr bwMode="auto">
          <a:xfrm>
            <a:off x="378885" y="1140885"/>
            <a:ext cx="11305116" cy="50736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p>
            <a:pPr lvl="0"/>
            <a:r>
              <a:rPr lang="en-US" altLang="fr-FR"/>
              <a:t>Click to edit Master text styles</a:t>
            </a:r>
          </a:p>
          <a:p>
            <a:pPr lvl="1"/>
            <a:r>
              <a:rPr lang="nl-NL" altLang="fr-FR"/>
              <a:t>Tweede niveau</a:t>
            </a:r>
          </a:p>
          <a:p>
            <a:pPr lvl="2"/>
            <a:r>
              <a:rPr lang="nl-NL" altLang="fr-FR"/>
              <a:t>Derde niveau</a:t>
            </a:r>
          </a:p>
          <a:p>
            <a:pPr lvl="3"/>
            <a:r>
              <a:rPr lang="nl-NL" altLang="fr-FR"/>
              <a:t>Vierde niveau</a:t>
            </a:r>
          </a:p>
          <a:p>
            <a:pPr lvl="4"/>
            <a:r>
              <a:rPr lang="nl-NL" altLang="fr-FR"/>
              <a:t>Vijfde niveau</a:t>
            </a:r>
            <a:endParaRPr lang="fr-FR" altLang="fr-FR"/>
          </a:p>
        </p:txBody>
      </p:sp>
    </p:spTree>
    <p:extLst>
      <p:ext uri="{BB962C8B-B14F-4D97-AF65-F5344CB8AC3E}">
        <p14:creationId xmlns:p14="http://schemas.microsoft.com/office/powerpoint/2010/main" val="1681293369"/>
      </p:ext>
    </p:extLst>
  </p:cSld>
  <p:clrMap bg1="lt1" tx1="dk1" bg2="lt2" tx2="dk2" accent1="accent1" accent2="accent2" accent3="accent3" accent4="accent4" accent5="accent5" accent6="accent6" hlink="hlink" folHlink="folHlink"/>
  <p:sldLayoutIdLst>
    <p:sldLayoutId id="2147483666" r:id="rId1"/>
    <p:sldLayoutId id="2147483667" r:id="rId2"/>
    <p:sldLayoutId id="2147483668" r:id="rId3"/>
    <p:sldLayoutId id="2147483669" r:id="rId4"/>
  </p:sldLayoutIdLst>
  <p:hf hdr="0" ftr="0" dt="0"/>
  <p:txStyles>
    <p:titleStyle>
      <a:lvl1pPr algn="l" rtl="0" eaLnBrk="1" fontAlgn="base" hangingPunct="1">
        <a:spcBef>
          <a:spcPct val="0"/>
        </a:spcBef>
        <a:spcAft>
          <a:spcPct val="0"/>
        </a:spcAft>
        <a:defRPr sz="2933">
          <a:solidFill>
            <a:srgbClr val="023466"/>
          </a:solidFill>
          <a:latin typeface="+mj-lt"/>
          <a:ea typeface="+mj-ea"/>
          <a:cs typeface="+mj-cs"/>
        </a:defRPr>
      </a:lvl1pPr>
      <a:lvl2pPr algn="l" rtl="0" eaLnBrk="1" fontAlgn="base" hangingPunct="1">
        <a:spcBef>
          <a:spcPct val="0"/>
        </a:spcBef>
        <a:spcAft>
          <a:spcPct val="0"/>
        </a:spcAft>
        <a:defRPr sz="2933">
          <a:solidFill>
            <a:srgbClr val="023466"/>
          </a:solidFill>
          <a:latin typeface="Calibri" pitchFamily="34" charset="0"/>
        </a:defRPr>
      </a:lvl2pPr>
      <a:lvl3pPr algn="l" rtl="0" eaLnBrk="1" fontAlgn="base" hangingPunct="1">
        <a:spcBef>
          <a:spcPct val="0"/>
        </a:spcBef>
        <a:spcAft>
          <a:spcPct val="0"/>
        </a:spcAft>
        <a:defRPr sz="2933">
          <a:solidFill>
            <a:srgbClr val="023466"/>
          </a:solidFill>
          <a:latin typeface="Calibri" pitchFamily="34" charset="0"/>
        </a:defRPr>
      </a:lvl3pPr>
      <a:lvl4pPr algn="l" rtl="0" eaLnBrk="1" fontAlgn="base" hangingPunct="1">
        <a:spcBef>
          <a:spcPct val="0"/>
        </a:spcBef>
        <a:spcAft>
          <a:spcPct val="0"/>
        </a:spcAft>
        <a:defRPr sz="2933">
          <a:solidFill>
            <a:srgbClr val="023466"/>
          </a:solidFill>
          <a:latin typeface="Calibri" pitchFamily="34" charset="0"/>
        </a:defRPr>
      </a:lvl4pPr>
      <a:lvl5pPr algn="l" rtl="0" eaLnBrk="1" fontAlgn="base" hangingPunct="1">
        <a:spcBef>
          <a:spcPct val="0"/>
        </a:spcBef>
        <a:spcAft>
          <a:spcPct val="0"/>
        </a:spcAft>
        <a:defRPr sz="2933">
          <a:solidFill>
            <a:srgbClr val="023466"/>
          </a:solidFill>
          <a:latin typeface="Calibri" pitchFamily="34" charset="0"/>
        </a:defRPr>
      </a:lvl5pPr>
      <a:lvl6pPr marL="609585" algn="l" rtl="0" eaLnBrk="1" fontAlgn="base" hangingPunct="1">
        <a:spcBef>
          <a:spcPct val="0"/>
        </a:spcBef>
        <a:spcAft>
          <a:spcPct val="0"/>
        </a:spcAft>
        <a:defRPr sz="2933">
          <a:solidFill>
            <a:srgbClr val="023466"/>
          </a:solidFill>
          <a:latin typeface="Calibri" pitchFamily="34" charset="0"/>
        </a:defRPr>
      </a:lvl6pPr>
      <a:lvl7pPr marL="1219170" algn="l" rtl="0" eaLnBrk="1" fontAlgn="base" hangingPunct="1">
        <a:spcBef>
          <a:spcPct val="0"/>
        </a:spcBef>
        <a:spcAft>
          <a:spcPct val="0"/>
        </a:spcAft>
        <a:defRPr sz="2933">
          <a:solidFill>
            <a:srgbClr val="023466"/>
          </a:solidFill>
          <a:latin typeface="Calibri" pitchFamily="34" charset="0"/>
        </a:defRPr>
      </a:lvl7pPr>
      <a:lvl8pPr marL="1828754" algn="l" rtl="0" eaLnBrk="1" fontAlgn="base" hangingPunct="1">
        <a:spcBef>
          <a:spcPct val="0"/>
        </a:spcBef>
        <a:spcAft>
          <a:spcPct val="0"/>
        </a:spcAft>
        <a:defRPr sz="2933">
          <a:solidFill>
            <a:srgbClr val="023466"/>
          </a:solidFill>
          <a:latin typeface="Calibri" pitchFamily="34" charset="0"/>
        </a:defRPr>
      </a:lvl8pPr>
      <a:lvl9pPr marL="2438339" algn="l" rtl="0" eaLnBrk="1" fontAlgn="base" hangingPunct="1">
        <a:spcBef>
          <a:spcPct val="0"/>
        </a:spcBef>
        <a:spcAft>
          <a:spcPct val="0"/>
        </a:spcAft>
        <a:defRPr sz="2933">
          <a:solidFill>
            <a:srgbClr val="023466"/>
          </a:solidFill>
          <a:latin typeface="Calibri" pitchFamily="34" charset="0"/>
        </a:defRPr>
      </a:lvl9pPr>
    </p:titleStyle>
    <p:bodyStyle>
      <a:lvl1pPr marL="457189" indent="-457189" algn="l" rtl="0" eaLnBrk="1" fontAlgn="base" hangingPunct="1">
        <a:spcBef>
          <a:spcPct val="20000"/>
        </a:spcBef>
        <a:spcAft>
          <a:spcPct val="0"/>
        </a:spcAft>
        <a:buFont typeface="Wingdings" charset="2"/>
        <a:buChar char="è"/>
        <a:tabLst>
          <a:tab pos="4063898" algn="l"/>
        </a:tabLst>
        <a:defRPr sz="2667" b="1">
          <a:solidFill>
            <a:srgbClr val="7FA5D0"/>
          </a:solidFill>
          <a:latin typeface="+mn-lt"/>
          <a:ea typeface="+mn-ea"/>
          <a:cs typeface="+mn-cs"/>
        </a:defRPr>
      </a:lvl1pPr>
      <a:lvl2pPr marL="990575" indent="-380990" algn="l" rtl="0" eaLnBrk="1" fontAlgn="base" hangingPunct="1">
        <a:spcBef>
          <a:spcPct val="20000"/>
        </a:spcBef>
        <a:spcAft>
          <a:spcPct val="0"/>
        </a:spcAft>
        <a:buFont typeface="Arial" charset="0"/>
        <a:buChar char="•"/>
        <a:tabLst>
          <a:tab pos="4063898" algn="l"/>
        </a:tabLst>
        <a:defRPr sz="2267">
          <a:solidFill>
            <a:srgbClr val="023466"/>
          </a:solidFill>
          <a:latin typeface="+mn-lt"/>
        </a:defRPr>
      </a:lvl2pPr>
      <a:lvl3pPr marL="1523962" indent="-304792" algn="l" rtl="0" eaLnBrk="1" fontAlgn="base" hangingPunct="1">
        <a:spcBef>
          <a:spcPct val="20000"/>
        </a:spcBef>
        <a:spcAft>
          <a:spcPct val="0"/>
        </a:spcAft>
        <a:buFont typeface="Arial" charset="0"/>
        <a:buChar char="⌐"/>
        <a:tabLst>
          <a:tab pos="4063898" algn="l"/>
        </a:tabLst>
        <a:defRPr sz="1733">
          <a:solidFill>
            <a:srgbClr val="023466"/>
          </a:solidFill>
          <a:latin typeface="+mn-lt"/>
        </a:defRPr>
      </a:lvl3pPr>
      <a:lvl4pPr marL="2133547" indent="-304792" algn="l" rtl="0" eaLnBrk="1" fontAlgn="base" hangingPunct="1">
        <a:spcBef>
          <a:spcPct val="20000"/>
        </a:spcBef>
        <a:spcAft>
          <a:spcPct val="0"/>
        </a:spcAft>
        <a:buFont typeface="Wingdings" charset="2"/>
        <a:buChar char="ð"/>
        <a:tabLst>
          <a:tab pos="4063898" algn="l"/>
        </a:tabLst>
        <a:defRPr sz="1733">
          <a:solidFill>
            <a:srgbClr val="023466"/>
          </a:solidFill>
          <a:latin typeface="+mn-lt"/>
        </a:defRPr>
      </a:lvl4pPr>
      <a:lvl5pPr marL="2743131" indent="-304792" algn="l" rtl="0" eaLnBrk="1" fontAlgn="base" hangingPunct="1">
        <a:spcBef>
          <a:spcPct val="20000"/>
        </a:spcBef>
        <a:spcAft>
          <a:spcPct val="0"/>
        </a:spcAft>
        <a:buFont typeface="Arial" charset="0"/>
        <a:buChar char="•"/>
        <a:tabLst>
          <a:tab pos="4063898" algn="l"/>
        </a:tabLst>
        <a:defRPr sz="1733">
          <a:solidFill>
            <a:srgbClr val="023466"/>
          </a:solidFill>
          <a:latin typeface="+mn-lt"/>
        </a:defRPr>
      </a:lvl5pPr>
      <a:lvl6pPr marL="3352716" indent="-304792" algn="l" rtl="0" eaLnBrk="1" fontAlgn="base" hangingPunct="1">
        <a:spcBef>
          <a:spcPct val="20000"/>
        </a:spcBef>
        <a:spcAft>
          <a:spcPct val="0"/>
        </a:spcAft>
        <a:buFont typeface="Arial" charset="0"/>
        <a:buChar char="•"/>
        <a:tabLst>
          <a:tab pos="4063898" algn="l"/>
        </a:tabLst>
        <a:defRPr sz="1733">
          <a:solidFill>
            <a:srgbClr val="023466"/>
          </a:solidFill>
          <a:latin typeface="+mn-lt"/>
        </a:defRPr>
      </a:lvl6pPr>
      <a:lvl7pPr marL="3962301" indent="-304792" algn="l" rtl="0" eaLnBrk="1" fontAlgn="base" hangingPunct="1">
        <a:spcBef>
          <a:spcPct val="20000"/>
        </a:spcBef>
        <a:spcAft>
          <a:spcPct val="0"/>
        </a:spcAft>
        <a:buFont typeface="Arial" charset="0"/>
        <a:buChar char="•"/>
        <a:tabLst>
          <a:tab pos="4063898" algn="l"/>
        </a:tabLst>
        <a:defRPr sz="1733">
          <a:solidFill>
            <a:srgbClr val="023466"/>
          </a:solidFill>
          <a:latin typeface="+mn-lt"/>
        </a:defRPr>
      </a:lvl7pPr>
      <a:lvl8pPr marL="4571886" indent="-304792" algn="l" rtl="0" eaLnBrk="1" fontAlgn="base" hangingPunct="1">
        <a:spcBef>
          <a:spcPct val="20000"/>
        </a:spcBef>
        <a:spcAft>
          <a:spcPct val="0"/>
        </a:spcAft>
        <a:buFont typeface="Arial" charset="0"/>
        <a:buChar char="•"/>
        <a:tabLst>
          <a:tab pos="4063898" algn="l"/>
        </a:tabLst>
        <a:defRPr sz="1733">
          <a:solidFill>
            <a:srgbClr val="023466"/>
          </a:solidFill>
          <a:latin typeface="+mn-lt"/>
        </a:defRPr>
      </a:lvl8pPr>
      <a:lvl9pPr marL="5181470" indent="-304792" algn="l" rtl="0" eaLnBrk="1" fontAlgn="base" hangingPunct="1">
        <a:spcBef>
          <a:spcPct val="20000"/>
        </a:spcBef>
        <a:spcAft>
          <a:spcPct val="0"/>
        </a:spcAft>
        <a:buFont typeface="Arial" charset="0"/>
        <a:buChar char="•"/>
        <a:tabLst>
          <a:tab pos="4063898" algn="l"/>
        </a:tabLst>
        <a:defRPr sz="1733">
          <a:solidFill>
            <a:srgbClr val="023466"/>
          </a:solidFill>
          <a:latin typeface="+mn-lt"/>
        </a:defRPr>
      </a:lvl9pPr>
    </p:bodyStyle>
    <p:otherStyle>
      <a:defPPr>
        <a:defRPr lang="fr-FR"/>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4.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descr="A person pouring a drink into a martini glass&#10;&#10;Description automatically generated">
            <a:extLst>
              <a:ext uri="{FF2B5EF4-FFF2-40B4-BE49-F238E27FC236}">
                <a16:creationId xmlns:a16="http://schemas.microsoft.com/office/drawing/2014/main" id="{CC6E2D56-F3E9-FD49-A7AA-D412E407814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279922"/>
            <a:ext cx="12192000" cy="8137922"/>
          </a:xfrm>
          <a:prstGeom prst="rect">
            <a:avLst/>
          </a:prstGeom>
        </p:spPr>
      </p:pic>
      <p:sp>
        <p:nvSpPr>
          <p:cNvPr id="2" name="Slide Number Placeholder 1">
            <a:extLst>
              <a:ext uri="{FF2B5EF4-FFF2-40B4-BE49-F238E27FC236}">
                <a16:creationId xmlns:a16="http://schemas.microsoft.com/office/drawing/2014/main" id="{28BBF1FD-B03E-3D24-F526-3F3183809057}"/>
              </a:ext>
            </a:extLst>
          </p:cNvPr>
          <p:cNvSpPr>
            <a:spLocks noGrp="1"/>
          </p:cNvSpPr>
          <p:nvPr>
            <p:ph type="sldNum" sz="quarter" idx="10"/>
          </p:nvPr>
        </p:nvSpPr>
        <p:spPr/>
        <p:txBody>
          <a:bodyPr/>
          <a:lstStyle/>
          <a:p>
            <a:fld id="{F4A8AC0C-7EB5-F14C-AF6E-4D1C67BF6942}" type="slidenum">
              <a:rPr lang="fr-FR" altLang="fr-FR" smtClean="0"/>
              <a:pPr/>
              <a:t>1</a:t>
            </a:fld>
            <a:endParaRPr lang="fr-FR" altLang="fr-FR"/>
          </a:p>
        </p:txBody>
      </p:sp>
      <p:sp>
        <p:nvSpPr>
          <p:cNvPr id="3" name="Titre 1">
            <a:extLst>
              <a:ext uri="{FF2B5EF4-FFF2-40B4-BE49-F238E27FC236}">
                <a16:creationId xmlns:a16="http://schemas.microsoft.com/office/drawing/2014/main" id="{111FDE3C-37F9-B00A-F4F7-5B175C8DC5F7}"/>
              </a:ext>
            </a:extLst>
          </p:cNvPr>
          <p:cNvSpPr txBox="1">
            <a:spLocks/>
          </p:cNvSpPr>
          <p:nvPr/>
        </p:nvSpPr>
        <p:spPr>
          <a:xfrm>
            <a:off x="1533903" y="2956598"/>
            <a:ext cx="8612094" cy="647700"/>
          </a:xfrm>
          <a:prstGeom prst="rect">
            <a:avLst/>
          </a:prstGeom>
        </p:spPr>
        <p:txBody>
          <a:bodyPr/>
          <a:lstStyle>
            <a:lvl1pPr algn="l" rtl="0" eaLnBrk="1" fontAlgn="base" hangingPunct="1">
              <a:spcBef>
                <a:spcPct val="0"/>
              </a:spcBef>
              <a:spcAft>
                <a:spcPct val="0"/>
              </a:spcAft>
              <a:defRPr sz="2933">
                <a:solidFill>
                  <a:srgbClr val="023466"/>
                </a:solidFill>
                <a:latin typeface="+mj-lt"/>
                <a:ea typeface="+mj-ea"/>
                <a:cs typeface="+mj-cs"/>
              </a:defRPr>
            </a:lvl1pPr>
            <a:lvl2pPr algn="l" rtl="0" eaLnBrk="1" fontAlgn="base" hangingPunct="1">
              <a:spcBef>
                <a:spcPct val="0"/>
              </a:spcBef>
              <a:spcAft>
                <a:spcPct val="0"/>
              </a:spcAft>
              <a:defRPr sz="2933">
                <a:solidFill>
                  <a:srgbClr val="023466"/>
                </a:solidFill>
                <a:latin typeface="Calibri" pitchFamily="34" charset="0"/>
              </a:defRPr>
            </a:lvl2pPr>
            <a:lvl3pPr algn="l" rtl="0" eaLnBrk="1" fontAlgn="base" hangingPunct="1">
              <a:spcBef>
                <a:spcPct val="0"/>
              </a:spcBef>
              <a:spcAft>
                <a:spcPct val="0"/>
              </a:spcAft>
              <a:defRPr sz="2933">
                <a:solidFill>
                  <a:srgbClr val="023466"/>
                </a:solidFill>
                <a:latin typeface="Calibri" pitchFamily="34" charset="0"/>
              </a:defRPr>
            </a:lvl3pPr>
            <a:lvl4pPr algn="l" rtl="0" eaLnBrk="1" fontAlgn="base" hangingPunct="1">
              <a:spcBef>
                <a:spcPct val="0"/>
              </a:spcBef>
              <a:spcAft>
                <a:spcPct val="0"/>
              </a:spcAft>
              <a:defRPr sz="2933">
                <a:solidFill>
                  <a:srgbClr val="023466"/>
                </a:solidFill>
                <a:latin typeface="Calibri" pitchFamily="34" charset="0"/>
              </a:defRPr>
            </a:lvl4pPr>
            <a:lvl5pPr algn="l" rtl="0" eaLnBrk="1" fontAlgn="base" hangingPunct="1">
              <a:spcBef>
                <a:spcPct val="0"/>
              </a:spcBef>
              <a:spcAft>
                <a:spcPct val="0"/>
              </a:spcAft>
              <a:defRPr sz="2933">
                <a:solidFill>
                  <a:srgbClr val="023466"/>
                </a:solidFill>
                <a:latin typeface="Calibri" pitchFamily="34" charset="0"/>
              </a:defRPr>
            </a:lvl5pPr>
            <a:lvl6pPr marL="609585" algn="l" rtl="0" eaLnBrk="1" fontAlgn="base" hangingPunct="1">
              <a:spcBef>
                <a:spcPct val="0"/>
              </a:spcBef>
              <a:spcAft>
                <a:spcPct val="0"/>
              </a:spcAft>
              <a:defRPr sz="2933">
                <a:solidFill>
                  <a:srgbClr val="023466"/>
                </a:solidFill>
                <a:latin typeface="Calibri" pitchFamily="34" charset="0"/>
              </a:defRPr>
            </a:lvl6pPr>
            <a:lvl7pPr marL="1219170" algn="l" rtl="0" eaLnBrk="1" fontAlgn="base" hangingPunct="1">
              <a:spcBef>
                <a:spcPct val="0"/>
              </a:spcBef>
              <a:spcAft>
                <a:spcPct val="0"/>
              </a:spcAft>
              <a:defRPr sz="2933">
                <a:solidFill>
                  <a:srgbClr val="023466"/>
                </a:solidFill>
                <a:latin typeface="Calibri" pitchFamily="34" charset="0"/>
              </a:defRPr>
            </a:lvl7pPr>
            <a:lvl8pPr marL="1828754" algn="l" rtl="0" eaLnBrk="1" fontAlgn="base" hangingPunct="1">
              <a:spcBef>
                <a:spcPct val="0"/>
              </a:spcBef>
              <a:spcAft>
                <a:spcPct val="0"/>
              </a:spcAft>
              <a:defRPr sz="2933">
                <a:solidFill>
                  <a:srgbClr val="023466"/>
                </a:solidFill>
                <a:latin typeface="Calibri" pitchFamily="34" charset="0"/>
              </a:defRPr>
            </a:lvl8pPr>
            <a:lvl9pPr marL="2438339" algn="l" rtl="0" eaLnBrk="1" fontAlgn="base" hangingPunct="1">
              <a:spcBef>
                <a:spcPct val="0"/>
              </a:spcBef>
              <a:spcAft>
                <a:spcPct val="0"/>
              </a:spcAft>
              <a:defRPr sz="2933">
                <a:solidFill>
                  <a:srgbClr val="023466"/>
                </a:solidFill>
                <a:latin typeface="Calibri" pitchFamily="34" charset="0"/>
              </a:defRPr>
            </a:lvl9pPr>
          </a:lstStyle>
          <a:p>
            <a:pPr algn="ctr"/>
            <a:r>
              <a:rPr lang="hu-HU" sz="5400" b="1" kern="0" dirty="0">
                <a:solidFill>
                  <a:schemeClr val="bg1"/>
                </a:solidFill>
              </a:rPr>
              <a:t>Felelős alkoholfelszolgálás:</a:t>
            </a:r>
          </a:p>
          <a:p>
            <a:pPr algn="ctr"/>
            <a:r>
              <a:rPr lang="hu-HU" sz="5400" b="1" kern="0" dirty="0">
                <a:solidFill>
                  <a:schemeClr val="bg1"/>
                </a:solidFill>
              </a:rPr>
              <a:t>Felszolgálók kézikönyve</a:t>
            </a:r>
          </a:p>
        </p:txBody>
      </p:sp>
    </p:spTree>
    <p:extLst>
      <p:ext uri="{BB962C8B-B14F-4D97-AF65-F5344CB8AC3E}">
        <p14:creationId xmlns:p14="http://schemas.microsoft.com/office/powerpoint/2010/main" val="182513603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C07440F5-4A68-476E-A4D5-E130C3223BC8}"/>
              </a:ext>
            </a:extLst>
          </p:cNvPr>
          <p:cNvSpPr>
            <a:spLocks noGrp="1"/>
          </p:cNvSpPr>
          <p:nvPr>
            <p:ph type="title"/>
          </p:nvPr>
        </p:nvSpPr>
        <p:spPr/>
        <p:txBody>
          <a:bodyPr/>
          <a:lstStyle/>
          <a:p>
            <a:r>
              <a:rPr lang="en-US" b="1" dirty="0"/>
              <a:t>2. </a:t>
            </a:r>
            <a:r>
              <a:rPr lang="en-US" b="1" dirty="0" err="1"/>
              <a:t>fejezet</a:t>
            </a:r>
            <a:r>
              <a:rPr lang="en-US" b="1" dirty="0"/>
              <a:t>: </a:t>
            </a:r>
            <a:r>
              <a:rPr lang="en-US" b="1" dirty="0" err="1"/>
              <a:t>Alkohol</a:t>
            </a:r>
            <a:r>
              <a:rPr lang="hu-HU" b="1" dirty="0"/>
              <a:t>, folyt.3.</a:t>
            </a:r>
            <a:endParaRPr lang="en-US" b="1" dirty="0"/>
          </a:p>
        </p:txBody>
      </p:sp>
      <p:sp>
        <p:nvSpPr>
          <p:cNvPr id="4" name="Espace réservé du numéro de diapositive 3">
            <a:extLst>
              <a:ext uri="{FF2B5EF4-FFF2-40B4-BE49-F238E27FC236}">
                <a16:creationId xmlns:a16="http://schemas.microsoft.com/office/drawing/2014/main" id="{1284DB01-732C-496E-AB43-8DE56314CCC7}"/>
              </a:ext>
            </a:extLst>
          </p:cNvPr>
          <p:cNvSpPr>
            <a:spLocks noGrp="1"/>
          </p:cNvSpPr>
          <p:nvPr>
            <p:ph type="sldNum" sz="quarter" idx="12"/>
          </p:nvPr>
        </p:nvSpPr>
        <p:spPr>
          <a:xfrm>
            <a:off x="-189217" y="8479096"/>
            <a:ext cx="727444" cy="486833"/>
          </a:xfrm>
          <a:prstGeom prst="rect">
            <a:avLst/>
          </a:prstGeom>
        </p:spPr>
        <p:txBody>
          <a:bodyPr vert="horz" lIns="122079" tIns="61039" rIns="122079" bIns="61039" rtlCol="0" anchor="ctr"/>
          <a:lstStyle>
            <a:defPPr>
              <a:defRPr lang="fr-FR"/>
            </a:defPPr>
            <a:lvl1pPr algn="r" rtl="0" fontAlgn="base">
              <a:spcBef>
                <a:spcPct val="0"/>
              </a:spcBef>
              <a:spcAft>
                <a:spcPct val="0"/>
              </a:spcAft>
              <a:defRPr sz="1467" kern="1200">
                <a:solidFill>
                  <a:schemeClr val="tx1"/>
                </a:solidFill>
                <a:latin typeface="+mn-lt"/>
                <a:ea typeface="+mn-ea"/>
                <a:cs typeface="Arial" charset="0"/>
              </a:defRPr>
            </a:lvl1pPr>
            <a:lvl2pPr marL="609585" algn="l" rtl="0" fontAlgn="base">
              <a:spcBef>
                <a:spcPct val="0"/>
              </a:spcBef>
              <a:spcAft>
                <a:spcPct val="0"/>
              </a:spcAft>
              <a:defRPr kern="1200">
                <a:solidFill>
                  <a:schemeClr val="tx1"/>
                </a:solidFill>
                <a:latin typeface="Arial" charset="0"/>
                <a:ea typeface="+mn-ea"/>
                <a:cs typeface="Arial" charset="0"/>
              </a:defRPr>
            </a:lvl2pPr>
            <a:lvl3pPr marL="1219170" algn="l" rtl="0" fontAlgn="base">
              <a:spcBef>
                <a:spcPct val="0"/>
              </a:spcBef>
              <a:spcAft>
                <a:spcPct val="0"/>
              </a:spcAft>
              <a:defRPr kern="1200">
                <a:solidFill>
                  <a:schemeClr val="tx1"/>
                </a:solidFill>
                <a:latin typeface="Arial" charset="0"/>
                <a:ea typeface="+mn-ea"/>
                <a:cs typeface="Arial" charset="0"/>
              </a:defRPr>
            </a:lvl3pPr>
            <a:lvl4pPr marL="1828754" algn="l" rtl="0" fontAlgn="base">
              <a:spcBef>
                <a:spcPct val="0"/>
              </a:spcBef>
              <a:spcAft>
                <a:spcPct val="0"/>
              </a:spcAft>
              <a:defRPr kern="1200">
                <a:solidFill>
                  <a:schemeClr val="tx1"/>
                </a:solidFill>
                <a:latin typeface="Arial" charset="0"/>
                <a:ea typeface="+mn-ea"/>
                <a:cs typeface="Arial" charset="0"/>
              </a:defRPr>
            </a:lvl4pPr>
            <a:lvl5pPr marL="2438339" algn="l" rtl="0" fontAlgn="base">
              <a:spcBef>
                <a:spcPct val="0"/>
              </a:spcBef>
              <a:spcAft>
                <a:spcPct val="0"/>
              </a:spcAft>
              <a:defRPr kern="1200">
                <a:solidFill>
                  <a:schemeClr val="tx1"/>
                </a:solidFill>
                <a:latin typeface="Arial" charset="0"/>
                <a:ea typeface="+mn-ea"/>
                <a:cs typeface="Arial" charset="0"/>
              </a:defRPr>
            </a:lvl5pPr>
            <a:lvl6pPr marL="3047924" algn="l" defTabSz="1219170" rtl="0" eaLnBrk="1" latinLnBrk="0" hangingPunct="1">
              <a:defRPr kern="1200">
                <a:solidFill>
                  <a:schemeClr val="tx1"/>
                </a:solidFill>
                <a:latin typeface="Arial" charset="0"/>
                <a:ea typeface="+mn-ea"/>
                <a:cs typeface="Arial" charset="0"/>
              </a:defRPr>
            </a:lvl6pPr>
            <a:lvl7pPr marL="3657509" algn="l" defTabSz="1219170" rtl="0" eaLnBrk="1" latinLnBrk="0" hangingPunct="1">
              <a:defRPr kern="1200">
                <a:solidFill>
                  <a:schemeClr val="tx1"/>
                </a:solidFill>
                <a:latin typeface="Arial" charset="0"/>
                <a:ea typeface="+mn-ea"/>
                <a:cs typeface="Arial" charset="0"/>
              </a:defRPr>
            </a:lvl7pPr>
            <a:lvl8pPr marL="4267093" algn="l" defTabSz="1219170" rtl="0" eaLnBrk="1" latinLnBrk="0" hangingPunct="1">
              <a:defRPr kern="1200">
                <a:solidFill>
                  <a:schemeClr val="tx1"/>
                </a:solidFill>
                <a:latin typeface="Arial" charset="0"/>
                <a:ea typeface="+mn-ea"/>
                <a:cs typeface="Arial" charset="0"/>
              </a:defRPr>
            </a:lvl8pPr>
            <a:lvl9pPr marL="4876678" algn="l" defTabSz="1219170" rtl="0" eaLnBrk="1" latinLnBrk="0" hangingPunct="1">
              <a:defRPr kern="1200">
                <a:solidFill>
                  <a:schemeClr val="tx1"/>
                </a:solidFill>
                <a:latin typeface="Arial" charset="0"/>
                <a:ea typeface="+mn-ea"/>
                <a:cs typeface="Arial" charset="0"/>
              </a:defRPr>
            </a:lvl9pPr>
          </a:lstStyle>
          <a:p>
            <a:pPr defTabSz="1219170" eaLnBrk="0" hangingPunct="0"/>
            <a:fld id="{0EB3E5AF-D5C2-496C-A08C-C1F7B0D398D0}" type="slidenum">
              <a:rPr lang="fr-FR">
                <a:solidFill>
                  <a:srgbClr val="000066"/>
                </a:solidFill>
                <a:latin typeface="Calibri"/>
              </a:rPr>
              <a:pPr defTabSz="1219170" eaLnBrk="0" hangingPunct="0"/>
              <a:t>10</a:t>
            </a:fld>
            <a:endParaRPr lang="fr-FR">
              <a:solidFill>
                <a:srgbClr val="000066"/>
              </a:solidFill>
              <a:latin typeface="Calibri"/>
            </a:endParaRPr>
          </a:p>
        </p:txBody>
      </p:sp>
      <p:sp>
        <p:nvSpPr>
          <p:cNvPr id="5" name="Espace réservé du numéro de diapositive 3">
            <a:extLst>
              <a:ext uri="{FF2B5EF4-FFF2-40B4-BE49-F238E27FC236}">
                <a16:creationId xmlns:a16="http://schemas.microsoft.com/office/drawing/2014/main" id="{CF7AEBDF-0ECE-433A-BFF7-A19D361297DE}"/>
              </a:ext>
            </a:extLst>
          </p:cNvPr>
          <p:cNvSpPr txBox="1">
            <a:spLocks/>
          </p:cNvSpPr>
          <p:nvPr/>
        </p:nvSpPr>
        <p:spPr>
          <a:xfrm>
            <a:off x="11298722" y="6329374"/>
            <a:ext cx="727444" cy="486833"/>
          </a:xfrm>
          <a:prstGeom prst="rect">
            <a:avLst/>
          </a:prstGeom>
        </p:spPr>
        <p:txBody>
          <a:bodyPr vert="horz" lIns="122079" tIns="61039" rIns="122079" bIns="61039" rtlCol="0" anchor="ctr"/>
          <a:lstStyle>
            <a:defPPr>
              <a:defRPr lang="fr-FR"/>
            </a:defPPr>
            <a:lvl1pPr algn="r" rtl="0" eaLnBrk="0" fontAlgn="base" hangingPunct="0">
              <a:spcBef>
                <a:spcPct val="0"/>
              </a:spcBef>
              <a:spcAft>
                <a:spcPct val="0"/>
              </a:spcAft>
              <a:defRPr sz="1100" kern="1200">
                <a:solidFill>
                  <a:schemeClr val="tx1"/>
                </a:solidFill>
                <a:latin typeface="+mn-lt"/>
                <a:ea typeface="+mn-ea"/>
                <a:cs typeface="Arial" charset="0"/>
              </a:defRPr>
            </a:lvl1pPr>
            <a:lvl2pPr marL="457200" algn="l" rtl="0" eaLnBrk="0" fontAlgn="base" hangingPunct="0">
              <a:spcBef>
                <a:spcPct val="0"/>
              </a:spcBef>
              <a:spcAft>
                <a:spcPct val="0"/>
              </a:spcAft>
              <a:defRPr sz="1600" kern="1200">
                <a:solidFill>
                  <a:schemeClr val="tx1"/>
                </a:solidFill>
                <a:latin typeface="Arial" charset="0"/>
                <a:ea typeface="+mn-ea"/>
                <a:cs typeface="Arial" charset="0"/>
              </a:defRPr>
            </a:lvl2pPr>
            <a:lvl3pPr marL="914400" algn="l" rtl="0" eaLnBrk="0" fontAlgn="base" hangingPunct="0">
              <a:spcBef>
                <a:spcPct val="0"/>
              </a:spcBef>
              <a:spcAft>
                <a:spcPct val="0"/>
              </a:spcAft>
              <a:defRPr sz="1600" kern="1200">
                <a:solidFill>
                  <a:schemeClr val="tx1"/>
                </a:solidFill>
                <a:latin typeface="Arial" charset="0"/>
                <a:ea typeface="+mn-ea"/>
                <a:cs typeface="Arial" charset="0"/>
              </a:defRPr>
            </a:lvl3pPr>
            <a:lvl4pPr marL="1371600" algn="l" rtl="0" eaLnBrk="0" fontAlgn="base" hangingPunct="0">
              <a:spcBef>
                <a:spcPct val="0"/>
              </a:spcBef>
              <a:spcAft>
                <a:spcPct val="0"/>
              </a:spcAft>
              <a:defRPr sz="1600" kern="1200">
                <a:solidFill>
                  <a:schemeClr val="tx1"/>
                </a:solidFill>
                <a:latin typeface="Arial" charset="0"/>
                <a:ea typeface="+mn-ea"/>
                <a:cs typeface="Arial" charset="0"/>
              </a:defRPr>
            </a:lvl4pPr>
            <a:lvl5pPr marL="1828800" algn="l" rtl="0" eaLnBrk="0" fontAlgn="base" hangingPunct="0">
              <a:spcBef>
                <a:spcPct val="0"/>
              </a:spcBef>
              <a:spcAft>
                <a:spcPct val="0"/>
              </a:spcAft>
              <a:defRPr sz="1600" kern="1200">
                <a:solidFill>
                  <a:schemeClr val="tx1"/>
                </a:solidFill>
                <a:latin typeface="Arial" charset="0"/>
                <a:ea typeface="+mn-ea"/>
                <a:cs typeface="Arial" charset="0"/>
              </a:defRPr>
            </a:lvl5pPr>
            <a:lvl6pPr marL="2286000" algn="l" defTabSz="914400" rtl="0" eaLnBrk="1" latinLnBrk="0" hangingPunct="1">
              <a:defRPr sz="1600" kern="1200">
                <a:solidFill>
                  <a:schemeClr val="tx1"/>
                </a:solidFill>
                <a:latin typeface="Arial" charset="0"/>
                <a:ea typeface="+mn-ea"/>
                <a:cs typeface="Arial" charset="0"/>
              </a:defRPr>
            </a:lvl6pPr>
            <a:lvl7pPr marL="2743200" algn="l" defTabSz="914400" rtl="0" eaLnBrk="1" latinLnBrk="0" hangingPunct="1">
              <a:defRPr sz="1600" kern="1200">
                <a:solidFill>
                  <a:schemeClr val="tx1"/>
                </a:solidFill>
                <a:latin typeface="Arial" charset="0"/>
                <a:ea typeface="+mn-ea"/>
                <a:cs typeface="Arial" charset="0"/>
              </a:defRPr>
            </a:lvl7pPr>
            <a:lvl8pPr marL="3200400" algn="l" defTabSz="914400" rtl="0" eaLnBrk="1" latinLnBrk="0" hangingPunct="1">
              <a:defRPr sz="1600" kern="1200">
                <a:solidFill>
                  <a:schemeClr val="tx1"/>
                </a:solidFill>
                <a:latin typeface="Arial" charset="0"/>
                <a:ea typeface="+mn-ea"/>
                <a:cs typeface="Arial" charset="0"/>
              </a:defRPr>
            </a:lvl8pPr>
            <a:lvl9pPr marL="3657600" algn="l" defTabSz="914400" rtl="0" eaLnBrk="1" latinLnBrk="0" hangingPunct="1">
              <a:defRPr sz="1600" kern="1200">
                <a:solidFill>
                  <a:schemeClr val="tx1"/>
                </a:solidFill>
                <a:latin typeface="Arial" charset="0"/>
                <a:ea typeface="+mn-ea"/>
                <a:cs typeface="Arial" charset="0"/>
              </a:defRPr>
            </a:lvl9pPr>
          </a:lstStyle>
          <a:p>
            <a:pPr defTabSz="1219170"/>
            <a:fld id="{0EB3E5AF-D5C2-496C-A08C-C1F7B0D398D0}" type="slidenum">
              <a:rPr lang="fr-FR" sz="1467">
                <a:solidFill>
                  <a:srgbClr val="000066"/>
                </a:solidFill>
                <a:latin typeface="Calibri"/>
              </a:rPr>
              <a:pPr defTabSz="1219170"/>
              <a:t>10</a:t>
            </a:fld>
            <a:endParaRPr lang="fr-FR" sz="1467">
              <a:solidFill>
                <a:srgbClr val="000066"/>
              </a:solidFill>
              <a:latin typeface="Calibri"/>
            </a:endParaRPr>
          </a:p>
        </p:txBody>
      </p:sp>
      <p:sp>
        <p:nvSpPr>
          <p:cNvPr id="8" name="ZoneTexte 7">
            <a:extLst>
              <a:ext uri="{FF2B5EF4-FFF2-40B4-BE49-F238E27FC236}">
                <a16:creationId xmlns:a16="http://schemas.microsoft.com/office/drawing/2014/main" id="{F520A7E4-8C80-430C-821E-E41A5A057ACB}"/>
              </a:ext>
            </a:extLst>
          </p:cNvPr>
          <p:cNvSpPr txBox="1"/>
          <p:nvPr/>
        </p:nvSpPr>
        <p:spPr>
          <a:xfrm>
            <a:off x="254000" y="0"/>
            <a:ext cx="2628540" cy="400110"/>
          </a:xfrm>
          <a:prstGeom prst="rect">
            <a:avLst/>
          </a:prstGeom>
          <a:noFill/>
        </p:spPr>
        <p:txBody>
          <a:bodyPr wrap="none" rtlCol="0">
            <a:spAutoFit/>
          </a:bodyPr>
          <a:lstStyle/>
          <a:p>
            <a:r>
              <a:rPr lang="hu-HU" sz="2000" dirty="0">
                <a:solidFill>
                  <a:srgbClr val="023466"/>
                </a:solidFill>
                <a:latin typeface="+mj-lt"/>
                <a:ea typeface="+mj-ea"/>
                <a:cs typeface="+mj-cs"/>
              </a:rPr>
              <a:t>Pernod Ricard Hungary</a:t>
            </a:r>
            <a:endParaRPr lang="fr-FR" sz="2000" dirty="0">
              <a:solidFill>
                <a:srgbClr val="023466"/>
              </a:solidFill>
              <a:latin typeface="+mj-lt"/>
              <a:ea typeface="+mj-ea"/>
              <a:cs typeface="+mj-cs"/>
            </a:endParaRPr>
          </a:p>
        </p:txBody>
      </p:sp>
      <p:sp>
        <p:nvSpPr>
          <p:cNvPr id="6" name="ZoneTexte 7">
            <a:extLst>
              <a:ext uri="{FF2B5EF4-FFF2-40B4-BE49-F238E27FC236}">
                <a16:creationId xmlns:a16="http://schemas.microsoft.com/office/drawing/2014/main" id="{A2C8BF2F-5370-4960-81F2-69B1C9AA21A8}"/>
              </a:ext>
            </a:extLst>
          </p:cNvPr>
          <p:cNvSpPr txBox="1"/>
          <p:nvPr/>
        </p:nvSpPr>
        <p:spPr>
          <a:xfrm>
            <a:off x="319741" y="1050930"/>
            <a:ext cx="11552518" cy="2554545"/>
          </a:xfrm>
          <a:prstGeom prst="rect">
            <a:avLst/>
          </a:prstGeom>
          <a:noFill/>
        </p:spPr>
        <p:txBody>
          <a:bodyPr wrap="square" rtlCol="0">
            <a:spAutoFit/>
          </a:bodyPr>
          <a:lstStyle/>
          <a:p>
            <a:pPr marL="514350" indent="-514350">
              <a:buFont typeface="+mj-lt"/>
              <a:buAutoNum type="alphaLcParenR" startAt="4"/>
            </a:pPr>
            <a:r>
              <a:rPr lang="hu-HU" sz="2000" b="1" dirty="0">
                <a:solidFill>
                  <a:srgbClr val="023466"/>
                </a:solidFill>
                <a:latin typeface="+mj-lt"/>
                <a:ea typeface="+mj-ea"/>
                <a:cs typeface="+mj-cs"/>
              </a:rPr>
              <a:t>Alkoholfogyasztás</a:t>
            </a:r>
            <a:r>
              <a:rPr lang="hu-HU" sz="2000" dirty="0">
                <a:solidFill>
                  <a:srgbClr val="023466"/>
                </a:solidFill>
                <a:latin typeface="+mj-lt"/>
                <a:ea typeface="+mj-ea"/>
                <a:cs typeface="+mj-cs"/>
              </a:rPr>
              <a:t> és </a:t>
            </a:r>
            <a:r>
              <a:rPr lang="hu-HU" sz="2000" b="1" dirty="0">
                <a:solidFill>
                  <a:srgbClr val="023466"/>
                </a:solidFill>
                <a:latin typeface="+mj-lt"/>
                <a:ea typeface="+mj-ea"/>
                <a:cs typeface="+mj-cs"/>
              </a:rPr>
              <a:t>járművezetés</a:t>
            </a:r>
          </a:p>
          <a:p>
            <a:pPr marL="971550" lvl="1" indent="-514350">
              <a:buFont typeface="Arial" panose="020B0604020202020204" pitchFamily="34" charset="0"/>
              <a:buChar char="•"/>
            </a:pPr>
            <a:r>
              <a:rPr lang="hu-HU" sz="2000" dirty="0">
                <a:solidFill>
                  <a:srgbClr val="023466"/>
                </a:solidFill>
                <a:latin typeface="+mj-lt"/>
                <a:ea typeface="+mj-ea"/>
                <a:cs typeface="+mj-cs"/>
              </a:rPr>
              <a:t>Vannak országok, ahol </a:t>
            </a:r>
            <a:r>
              <a:rPr lang="hu-HU" sz="2000" b="1" dirty="0">
                <a:solidFill>
                  <a:srgbClr val="023466"/>
                </a:solidFill>
                <a:latin typeface="+mj-lt"/>
                <a:ea typeface="+mj-ea"/>
                <a:cs typeface="+mj-cs"/>
              </a:rPr>
              <a:t>bizonyos véralkoholszint alatt engedélyezett </a:t>
            </a:r>
            <a:r>
              <a:rPr lang="hu-HU" sz="2000" dirty="0">
                <a:solidFill>
                  <a:srgbClr val="023466"/>
                </a:solidFill>
                <a:latin typeface="+mj-lt"/>
                <a:ea typeface="+mj-ea"/>
                <a:cs typeface="+mj-cs"/>
              </a:rPr>
              <a:t>az autóvezetés (lásd táblázat); sok esetben csökkentett szinttel a professzionális sofőrök, főképpen buszsofőrök számára</a:t>
            </a:r>
          </a:p>
          <a:p>
            <a:pPr marL="971550" lvl="1" indent="-514350">
              <a:buFont typeface="Arial" panose="020B0604020202020204" pitchFamily="34" charset="0"/>
              <a:buChar char="•"/>
            </a:pPr>
            <a:r>
              <a:rPr lang="hu-HU" sz="2000" b="1" dirty="0">
                <a:solidFill>
                  <a:srgbClr val="023466"/>
                </a:solidFill>
                <a:latin typeface="+mj-lt"/>
                <a:ea typeface="+mj-ea"/>
                <a:cs typeface="+mj-cs"/>
              </a:rPr>
              <a:t>Magyarországon</a:t>
            </a:r>
            <a:r>
              <a:rPr lang="hu-HU" sz="2000" dirty="0">
                <a:solidFill>
                  <a:srgbClr val="023466"/>
                </a:solidFill>
                <a:latin typeface="+mj-lt"/>
                <a:ea typeface="+mj-ea"/>
                <a:cs typeface="+mj-cs"/>
              </a:rPr>
              <a:t> (számos környékbeli országhoz hasonlóan) </a:t>
            </a:r>
            <a:r>
              <a:rPr lang="hu-HU" sz="2000" b="1" dirty="0">
                <a:solidFill>
                  <a:srgbClr val="023466"/>
                </a:solidFill>
                <a:latin typeface="+mj-lt"/>
                <a:ea typeface="+mj-ea"/>
                <a:cs typeface="+mj-cs"/>
              </a:rPr>
              <a:t>a limit nulla </a:t>
            </a:r>
            <a:r>
              <a:rPr lang="hu-HU" sz="2000" dirty="0">
                <a:solidFill>
                  <a:srgbClr val="023466"/>
                </a:solidFill>
                <a:latin typeface="+mj-lt"/>
                <a:ea typeface="+mj-ea"/>
                <a:cs typeface="+mj-cs"/>
              </a:rPr>
              <a:t>– alkohol fogyasztása mellett </a:t>
            </a:r>
            <a:r>
              <a:rPr lang="hu-HU" sz="2000" b="1" dirty="0">
                <a:solidFill>
                  <a:srgbClr val="023466"/>
                </a:solidFill>
                <a:latin typeface="+mj-lt"/>
                <a:ea typeface="+mj-ea"/>
                <a:cs typeface="+mj-cs"/>
              </a:rPr>
              <a:t>TILOS</a:t>
            </a:r>
            <a:r>
              <a:rPr lang="hu-HU" sz="2000" dirty="0">
                <a:solidFill>
                  <a:srgbClr val="023466"/>
                </a:solidFill>
                <a:latin typeface="+mj-lt"/>
                <a:ea typeface="+mj-ea"/>
                <a:cs typeface="+mj-cs"/>
              </a:rPr>
              <a:t> autót vezetni.</a:t>
            </a:r>
          </a:p>
          <a:p>
            <a:pPr marL="971550" lvl="1" indent="-514350">
              <a:buFont typeface="Arial" panose="020B0604020202020204" pitchFamily="34" charset="0"/>
              <a:buChar char="•"/>
            </a:pPr>
            <a:r>
              <a:rPr lang="hu-HU" sz="2000" dirty="0">
                <a:solidFill>
                  <a:srgbClr val="023466"/>
                </a:solidFill>
                <a:latin typeface="+mj-lt"/>
                <a:ea typeface="+mj-ea"/>
                <a:cs typeface="+mj-cs"/>
              </a:rPr>
              <a:t>Időről-időre, nem túl komolyan, felmerül egy alacsony limit bevezetésének ötlete Magyarországon is, de mivel ennek semmilyen hagyománya, kialakult társadalmi alkalmazása nincs, </a:t>
            </a:r>
            <a:r>
              <a:rPr lang="hu-HU" sz="2000" b="1" dirty="0">
                <a:solidFill>
                  <a:srgbClr val="023466"/>
                </a:solidFill>
                <a:latin typeface="+mj-lt"/>
                <a:ea typeface="+mj-ea"/>
                <a:cs typeface="+mj-cs"/>
              </a:rPr>
              <a:t>a teljes tilalom érvényben fog maradni – és jól is van ez így! </a:t>
            </a:r>
          </a:p>
        </p:txBody>
      </p:sp>
      <p:graphicFrame>
        <p:nvGraphicFramePr>
          <p:cNvPr id="10" name="Table 9">
            <a:extLst>
              <a:ext uri="{FF2B5EF4-FFF2-40B4-BE49-F238E27FC236}">
                <a16:creationId xmlns:a16="http://schemas.microsoft.com/office/drawing/2014/main" id="{124B15B5-437E-A6EB-49EA-B046ED503984}"/>
              </a:ext>
            </a:extLst>
          </p:cNvPr>
          <p:cNvGraphicFramePr>
            <a:graphicFrameLocks noGrp="1"/>
          </p:cNvGraphicFramePr>
          <p:nvPr>
            <p:extLst>
              <p:ext uri="{D42A27DB-BD31-4B8C-83A1-F6EECF244321}">
                <p14:modId xmlns:p14="http://schemas.microsoft.com/office/powerpoint/2010/main" val="3274897345"/>
              </p:ext>
            </p:extLst>
          </p:nvPr>
        </p:nvGraphicFramePr>
        <p:xfrm>
          <a:off x="1425886" y="3710803"/>
          <a:ext cx="9233646" cy="2644140"/>
        </p:xfrm>
        <a:graphic>
          <a:graphicData uri="http://schemas.openxmlformats.org/drawingml/2006/table">
            <a:tbl>
              <a:tblPr/>
              <a:tblGrid>
                <a:gridCol w="1965326">
                  <a:extLst>
                    <a:ext uri="{9D8B030D-6E8A-4147-A177-3AD203B41FA5}">
                      <a16:colId xmlns:a16="http://schemas.microsoft.com/office/drawing/2014/main" val="315760402"/>
                    </a:ext>
                  </a:extLst>
                </a:gridCol>
                <a:gridCol w="1253743">
                  <a:extLst>
                    <a:ext uri="{9D8B030D-6E8A-4147-A177-3AD203B41FA5}">
                      <a16:colId xmlns:a16="http://schemas.microsoft.com/office/drawing/2014/main" val="2397923556"/>
                    </a:ext>
                  </a:extLst>
                </a:gridCol>
                <a:gridCol w="304964">
                  <a:extLst>
                    <a:ext uri="{9D8B030D-6E8A-4147-A177-3AD203B41FA5}">
                      <a16:colId xmlns:a16="http://schemas.microsoft.com/office/drawing/2014/main" val="1918487044"/>
                    </a:ext>
                  </a:extLst>
                </a:gridCol>
                <a:gridCol w="999606">
                  <a:extLst>
                    <a:ext uri="{9D8B030D-6E8A-4147-A177-3AD203B41FA5}">
                      <a16:colId xmlns:a16="http://schemas.microsoft.com/office/drawing/2014/main" val="190849470"/>
                    </a:ext>
                  </a:extLst>
                </a:gridCol>
                <a:gridCol w="1236800">
                  <a:extLst>
                    <a:ext uri="{9D8B030D-6E8A-4147-A177-3AD203B41FA5}">
                      <a16:colId xmlns:a16="http://schemas.microsoft.com/office/drawing/2014/main" val="4226142826"/>
                    </a:ext>
                  </a:extLst>
                </a:gridCol>
                <a:gridCol w="288022">
                  <a:extLst>
                    <a:ext uri="{9D8B030D-6E8A-4147-A177-3AD203B41FA5}">
                      <a16:colId xmlns:a16="http://schemas.microsoft.com/office/drawing/2014/main" val="1572181889"/>
                    </a:ext>
                  </a:extLst>
                </a:gridCol>
                <a:gridCol w="1931442">
                  <a:extLst>
                    <a:ext uri="{9D8B030D-6E8A-4147-A177-3AD203B41FA5}">
                      <a16:colId xmlns:a16="http://schemas.microsoft.com/office/drawing/2014/main" val="2996518062"/>
                    </a:ext>
                  </a:extLst>
                </a:gridCol>
                <a:gridCol w="1253743">
                  <a:extLst>
                    <a:ext uri="{9D8B030D-6E8A-4147-A177-3AD203B41FA5}">
                      <a16:colId xmlns:a16="http://schemas.microsoft.com/office/drawing/2014/main" val="2655141801"/>
                    </a:ext>
                  </a:extLst>
                </a:gridCol>
              </a:tblGrid>
              <a:tr h="365760">
                <a:tc>
                  <a:txBody>
                    <a:bodyPr/>
                    <a:lstStyle/>
                    <a:p>
                      <a:pPr algn="l" fontAlgn="b"/>
                      <a:endParaRPr lang="hu-HU" sz="1400" b="0" i="0" u="none" strike="noStrike">
                        <a:solidFill>
                          <a:srgbClr val="002060"/>
                        </a:solidFill>
                        <a:effectLst/>
                        <a:latin typeface="Calibri" panose="020F0502020204030204" pitchFamily="34" charset="0"/>
                      </a:endParaRPr>
                    </a:p>
                  </a:txBody>
                  <a:tcPr marL="7620" marR="7620" marT="7620" marB="0" anchor="b">
                    <a:lnL>
                      <a:noFill/>
                    </a:lnL>
                    <a:lnR>
                      <a:noFill/>
                    </a:lnR>
                    <a:lnT>
                      <a:noFill/>
                    </a:lnT>
                    <a:lnB>
                      <a:noFill/>
                    </a:lnB>
                  </a:tcPr>
                </a:tc>
                <a:tc>
                  <a:txBody>
                    <a:bodyPr/>
                    <a:lstStyle/>
                    <a:p>
                      <a:pPr algn="ctr" fontAlgn="ctr"/>
                      <a:r>
                        <a:rPr lang="hu-HU" sz="1400" b="0" i="0" u="none" strike="noStrike">
                          <a:solidFill>
                            <a:srgbClr val="002060"/>
                          </a:solidFill>
                          <a:effectLst/>
                          <a:latin typeface="Calibri" panose="020F0502020204030204" pitchFamily="34" charset="0"/>
                        </a:rPr>
                        <a:t>Véralkoholszint (g/L)</a:t>
                      </a:r>
                    </a:p>
                  </a:txBody>
                  <a:tcPr marL="7620" marR="7620" marT="7620" marB="0" anchor="ctr">
                    <a:lnL>
                      <a:noFill/>
                    </a:lnL>
                    <a:lnR>
                      <a:noFill/>
                    </a:lnR>
                    <a:lnT>
                      <a:noFill/>
                    </a:lnT>
                    <a:lnB>
                      <a:noFill/>
                    </a:lnB>
                  </a:tcPr>
                </a:tc>
                <a:tc>
                  <a:txBody>
                    <a:bodyPr/>
                    <a:lstStyle/>
                    <a:p>
                      <a:pPr algn="l" fontAlgn="b"/>
                      <a:endParaRPr lang="hu-HU" sz="1400" b="0" i="0" u="none" strike="noStrike">
                        <a:solidFill>
                          <a:srgbClr val="002060"/>
                        </a:solidFill>
                        <a:effectLst/>
                        <a:latin typeface="Calibri" panose="020F0502020204030204" pitchFamily="34" charset="0"/>
                      </a:endParaRPr>
                    </a:p>
                  </a:txBody>
                  <a:tcPr marL="7620" marR="7620" marT="7620" marB="0" anchor="b">
                    <a:lnL>
                      <a:noFill/>
                    </a:lnL>
                    <a:lnR>
                      <a:noFill/>
                    </a:lnR>
                    <a:lnT>
                      <a:noFill/>
                    </a:lnT>
                    <a:lnB>
                      <a:noFill/>
                    </a:lnB>
                  </a:tcPr>
                </a:tc>
                <a:tc>
                  <a:txBody>
                    <a:bodyPr/>
                    <a:lstStyle/>
                    <a:p>
                      <a:pPr algn="l" fontAlgn="b"/>
                      <a:endParaRPr lang="hu-HU" sz="1400" b="0" i="0" u="none" strike="noStrike">
                        <a:solidFill>
                          <a:srgbClr val="002060"/>
                        </a:solidFill>
                        <a:effectLst/>
                        <a:latin typeface="Calibri" panose="020F0502020204030204" pitchFamily="34" charset="0"/>
                      </a:endParaRPr>
                    </a:p>
                  </a:txBody>
                  <a:tcPr marL="7620" marR="7620" marT="7620" marB="0" anchor="b">
                    <a:lnL>
                      <a:noFill/>
                    </a:lnL>
                    <a:lnR>
                      <a:noFill/>
                    </a:lnR>
                    <a:lnT>
                      <a:noFill/>
                    </a:lnT>
                    <a:lnB>
                      <a:noFill/>
                    </a:lnB>
                  </a:tcPr>
                </a:tc>
                <a:tc>
                  <a:txBody>
                    <a:bodyPr/>
                    <a:lstStyle/>
                    <a:p>
                      <a:pPr algn="ctr" fontAlgn="ctr"/>
                      <a:r>
                        <a:rPr lang="hu-HU" sz="1400" b="0" i="0" u="none" strike="noStrike">
                          <a:solidFill>
                            <a:srgbClr val="002060"/>
                          </a:solidFill>
                          <a:effectLst/>
                          <a:latin typeface="Calibri" panose="020F0502020204030204" pitchFamily="34" charset="0"/>
                        </a:rPr>
                        <a:t>Véralkoholszint (g/L)</a:t>
                      </a:r>
                    </a:p>
                  </a:txBody>
                  <a:tcPr marL="7620" marR="7620" marT="7620" marB="0" anchor="ctr">
                    <a:lnL>
                      <a:noFill/>
                    </a:lnL>
                    <a:lnR>
                      <a:noFill/>
                    </a:lnR>
                    <a:lnT>
                      <a:noFill/>
                    </a:lnT>
                    <a:lnB>
                      <a:noFill/>
                    </a:lnB>
                  </a:tcPr>
                </a:tc>
                <a:tc>
                  <a:txBody>
                    <a:bodyPr/>
                    <a:lstStyle/>
                    <a:p>
                      <a:pPr algn="l" fontAlgn="b"/>
                      <a:endParaRPr lang="hu-HU" sz="1400" b="0" i="0" u="none" strike="noStrike">
                        <a:solidFill>
                          <a:srgbClr val="002060"/>
                        </a:solidFill>
                        <a:effectLst/>
                        <a:latin typeface="Calibri" panose="020F0502020204030204" pitchFamily="34" charset="0"/>
                      </a:endParaRPr>
                    </a:p>
                  </a:txBody>
                  <a:tcPr marL="7620" marR="7620" marT="7620" marB="0" anchor="b">
                    <a:lnL>
                      <a:noFill/>
                    </a:lnL>
                    <a:lnR>
                      <a:noFill/>
                    </a:lnR>
                    <a:lnT>
                      <a:noFill/>
                    </a:lnT>
                    <a:lnB>
                      <a:noFill/>
                    </a:lnB>
                  </a:tcPr>
                </a:tc>
                <a:tc>
                  <a:txBody>
                    <a:bodyPr/>
                    <a:lstStyle/>
                    <a:p>
                      <a:pPr algn="l" fontAlgn="b"/>
                      <a:endParaRPr lang="hu-HU" sz="1400" b="0" i="0" u="none" strike="noStrike">
                        <a:solidFill>
                          <a:srgbClr val="002060"/>
                        </a:solidFill>
                        <a:effectLst/>
                        <a:latin typeface="Calibri" panose="020F0502020204030204" pitchFamily="34" charset="0"/>
                      </a:endParaRPr>
                    </a:p>
                  </a:txBody>
                  <a:tcPr marL="7620" marR="7620" marT="7620" marB="0" anchor="b">
                    <a:lnL>
                      <a:noFill/>
                    </a:lnL>
                    <a:lnR>
                      <a:noFill/>
                    </a:lnR>
                    <a:lnT>
                      <a:noFill/>
                    </a:lnT>
                    <a:lnB>
                      <a:noFill/>
                    </a:lnB>
                  </a:tcPr>
                </a:tc>
                <a:tc>
                  <a:txBody>
                    <a:bodyPr/>
                    <a:lstStyle/>
                    <a:p>
                      <a:pPr algn="ctr" fontAlgn="ctr"/>
                      <a:r>
                        <a:rPr lang="hu-HU" sz="1400" b="0" i="0" u="none" strike="noStrike">
                          <a:solidFill>
                            <a:srgbClr val="002060"/>
                          </a:solidFill>
                          <a:effectLst/>
                          <a:latin typeface="Calibri" panose="020F0502020204030204" pitchFamily="34" charset="0"/>
                        </a:rPr>
                        <a:t>Véralkoholszint (g/L)</a:t>
                      </a:r>
                    </a:p>
                  </a:txBody>
                  <a:tcPr marL="7620" marR="7620" marT="7620" marB="0" anchor="ctr">
                    <a:lnL>
                      <a:noFill/>
                    </a:lnL>
                    <a:lnR>
                      <a:noFill/>
                    </a:lnR>
                    <a:lnT>
                      <a:noFill/>
                    </a:lnT>
                    <a:lnB>
                      <a:noFill/>
                    </a:lnB>
                  </a:tcPr>
                </a:tc>
                <a:extLst>
                  <a:ext uri="{0D108BD9-81ED-4DB2-BD59-A6C34878D82A}">
                    <a16:rowId xmlns:a16="http://schemas.microsoft.com/office/drawing/2014/main" val="4126682527"/>
                  </a:ext>
                </a:extLst>
              </a:tr>
              <a:tr h="182880">
                <a:tc>
                  <a:txBody>
                    <a:bodyPr/>
                    <a:lstStyle/>
                    <a:p>
                      <a:pPr algn="l" fontAlgn="b"/>
                      <a:r>
                        <a:rPr lang="hu-HU" sz="1400" b="0" i="0" u="none" strike="noStrike" dirty="0">
                          <a:solidFill>
                            <a:srgbClr val="002060"/>
                          </a:solidFill>
                          <a:effectLst/>
                          <a:latin typeface="Calibri" panose="020F0502020204030204" pitchFamily="34" charset="0"/>
                        </a:rPr>
                        <a:t>Austria</a:t>
                      </a:r>
                    </a:p>
                  </a:txBody>
                  <a:tcPr marL="7620" marR="7620" marT="7620" marB="0" anchor="b">
                    <a:lnL>
                      <a:noFill/>
                    </a:lnL>
                    <a:lnR>
                      <a:noFill/>
                    </a:lnR>
                    <a:lnT>
                      <a:noFill/>
                    </a:lnT>
                    <a:lnB>
                      <a:noFill/>
                    </a:lnB>
                  </a:tcPr>
                </a:tc>
                <a:tc>
                  <a:txBody>
                    <a:bodyPr/>
                    <a:lstStyle/>
                    <a:p>
                      <a:pPr algn="ctr" fontAlgn="b"/>
                      <a:r>
                        <a:rPr lang="hu-HU" sz="1400" b="0" i="0" u="none" strike="noStrike" dirty="0">
                          <a:solidFill>
                            <a:srgbClr val="002060"/>
                          </a:solidFill>
                          <a:effectLst/>
                          <a:latin typeface="Calibri" panose="020F0502020204030204" pitchFamily="34" charset="0"/>
                        </a:rPr>
                        <a:t>0.5</a:t>
                      </a:r>
                    </a:p>
                  </a:txBody>
                  <a:tcPr marL="7620" marR="7620" marT="7620" marB="0" anchor="b">
                    <a:lnL>
                      <a:noFill/>
                    </a:lnL>
                    <a:lnR>
                      <a:noFill/>
                    </a:lnR>
                    <a:lnT>
                      <a:noFill/>
                    </a:lnT>
                    <a:lnB>
                      <a:noFill/>
                    </a:lnB>
                  </a:tcPr>
                </a:tc>
                <a:tc>
                  <a:txBody>
                    <a:bodyPr/>
                    <a:lstStyle/>
                    <a:p>
                      <a:pPr algn="l" fontAlgn="b"/>
                      <a:endParaRPr lang="hu-HU" sz="1400" b="0" i="0" u="none" strike="noStrike">
                        <a:solidFill>
                          <a:srgbClr val="002060"/>
                        </a:solidFill>
                        <a:effectLst/>
                        <a:latin typeface="Calibri" panose="020F0502020204030204" pitchFamily="34" charset="0"/>
                      </a:endParaRPr>
                    </a:p>
                  </a:txBody>
                  <a:tcPr marL="7620" marR="7620" marT="7620" marB="0" anchor="b">
                    <a:lnL>
                      <a:noFill/>
                    </a:lnL>
                    <a:lnR>
                      <a:noFill/>
                    </a:lnR>
                    <a:lnT>
                      <a:noFill/>
                    </a:lnT>
                    <a:lnB>
                      <a:noFill/>
                    </a:lnB>
                  </a:tcPr>
                </a:tc>
                <a:tc>
                  <a:txBody>
                    <a:bodyPr/>
                    <a:lstStyle/>
                    <a:p>
                      <a:pPr algn="l" fontAlgn="b"/>
                      <a:r>
                        <a:rPr lang="hu-HU" sz="1400" b="0" i="0" u="none" strike="noStrike">
                          <a:solidFill>
                            <a:srgbClr val="002060"/>
                          </a:solidFill>
                          <a:effectLst/>
                          <a:latin typeface="Calibri" panose="020F0502020204030204" pitchFamily="34" charset="0"/>
                        </a:rPr>
                        <a:t>Germany</a:t>
                      </a:r>
                    </a:p>
                  </a:txBody>
                  <a:tcPr marL="7620" marR="7620" marT="7620" marB="0" anchor="b">
                    <a:lnL>
                      <a:noFill/>
                    </a:lnL>
                    <a:lnR>
                      <a:noFill/>
                    </a:lnR>
                    <a:lnT>
                      <a:noFill/>
                    </a:lnT>
                    <a:lnB>
                      <a:noFill/>
                    </a:lnB>
                  </a:tcPr>
                </a:tc>
                <a:tc>
                  <a:txBody>
                    <a:bodyPr/>
                    <a:lstStyle/>
                    <a:p>
                      <a:pPr algn="ctr" fontAlgn="b"/>
                      <a:r>
                        <a:rPr lang="hu-HU" sz="1400" b="0" i="0" u="none" strike="noStrike">
                          <a:solidFill>
                            <a:srgbClr val="002060"/>
                          </a:solidFill>
                          <a:effectLst/>
                          <a:latin typeface="Calibri" panose="020F0502020204030204" pitchFamily="34" charset="0"/>
                        </a:rPr>
                        <a:t>0.5</a:t>
                      </a:r>
                    </a:p>
                  </a:txBody>
                  <a:tcPr marL="7620" marR="7620" marT="7620" marB="0" anchor="b">
                    <a:lnL>
                      <a:noFill/>
                    </a:lnL>
                    <a:lnR>
                      <a:noFill/>
                    </a:lnR>
                    <a:lnT>
                      <a:noFill/>
                    </a:lnT>
                    <a:lnB>
                      <a:noFill/>
                    </a:lnB>
                  </a:tcPr>
                </a:tc>
                <a:tc>
                  <a:txBody>
                    <a:bodyPr/>
                    <a:lstStyle/>
                    <a:p>
                      <a:pPr algn="l" fontAlgn="b"/>
                      <a:endParaRPr lang="hu-HU" sz="1400" b="0" i="0" u="none" strike="noStrike">
                        <a:solidFill>
                          <a:srgbClr val="002060"/>
                        </a:solidFill>
                        <a:effectLst/>
                        <a:latin typeface="Calibri" panose="020F0502020204030204" pitchFamily="34" charset="0"/>
                      </a:endParaRPr>
                    </a:p>
                  </a:txBody>
                  <a:tcPr marL="7620" marR="7620" marT="7620" marB="0" anchor="b">
                    <a:lnL>
                      <a:noFill/>
                    </a:lnL>
                    <a:lnR>
                      <a:noFill/>
                    </a:lnR>
                    <a:lnT>
                      <a:noFill/>
                    </a:lnT>
                    <a:lnB>
                      <a:noFill/>
                    </a:lnB>
                  </a:tcPr>
                </a:tc>
                <a:tc>
                  <a:txBody>
                    <a:bodyPr/>
                    <a:lstStyle/>
                    <a:p>
                      <a:pPr algn="l" fontAlgn="b"/>
                      <a:r>
                        <a:rPr lang="hu-HU" sz="1400" b="0" i="0" u="none" strike="noStrike">
                          <a:solidFill>
                            <a:srgbClr val="002060"/>
                          </a:solidFill>
                          <a:effectLst/>
                          <a:latin typeface="Calibri" panose="020F0502020204030204" pitchFamily="34" charset="0"/>
                        </a:rPr>
                        <a:t>Norway</a:t>
                      </a:r>
                    </a:p>
                  </a:txBody>
                  <a:tcPr marL="7620" marR="7620" marT="7620" marB="0" anchor="b">
                    <a:lnL>
                      <a:noFill/>
                    </a:lnL>
                    <a:lnR>
                      <a:noFill/>
                    </a:lnR>
                    <a:lnT>
                      <a:noFill/>
                    </a:lnT>
                    <a:lnB>
                      <a:noFill/>
                    </a:lnB>
                  </a:tcPr>
                </a:tc>
                <a:tc>
                  <a:txBody>
                    <a:bodyPr/>
                    <a:lstStyle/>
                    <a:p>
                      <a:pPr algn="ctr" fontAlgn="b"/>
                      <a:r>
                        <a:rPr lang="hu-HU" sz="1400" b="0" i="0" u="none" strike="noStrike">
                          <a:solidFill>
                            <a:srgbClr val="002060"/>
                          </a:solidFill>
                          <a:effectLst/>
                          <a:latin typeface="Calibri" panose="020F0502020204030204" pitchFamily="34" charset="0"/>
                        </a:rPr>
                        <a:t>0.2</a:t>
                      </a:r>
                    </a:p>
                  </a:txBody>
                  <a:tcPr marL="7620" marR="7620" marT="7620" marB="0" anchor="b">
                    <a:lnL>
                      <a:noFill/>
                    </a:lnL>
                    <a:lnR>
                      <a:noFill/>
                    </a:lnR>
                    <a:lnT>
                      <a:noFill/>
                    </a:lnT>
                    <a:lnB>
                      <a:noFill/>
                    </a:lnB>
                  </a:tcPr>
                </a:tc>
                <a:extLst>
                  <a:ext uri="{0D108BD9-81ED-4DB2-BD59-A6C34878D82A}">
                    <a16:rowId xmlns:a16="http://schemas.microsoft.com/office/drawing/2014/main" val="3633732343"/>
                  </a:ext>
                </a:extLst>
              </a:tr>
              <a:tr h="182880">
                <a:tc>
                  <a:txBody>
                    <a:bodyPr/>
                    <a:lstStyle/>
                    <a:p>
                      <a:pPr algn="l" fontAlgn="b"/>
                      <a:r>
                        <a:rPr lang="hu-HU" sz="1400" b="0" i="0" u="none" strike="noStrike">
                          <a:solidFill>
                            <a:srgbClr val="002060"/>
                          </a:solidFill>
                          <a:effectLst/>
                          <a:latin typeface="Calibri" panose="020F0502020204030204" pitchFamily="34" charset="0"/>
                        </a:rPr>
                        <a:t>Belgium</a:t>
                      </a:r>
                    </a:p>
                  </a:txBody>
                  <a:tcPr marL="7620" marR="7620" marT="7620" marB="0" anchor="b">
                    <a:lnL>
                      <a:noFill/>
                    </a:lnL>
                    <a:lnR>
                      <a:noFill/>
                    </a:lnR>
                    <a:lnT>
                      <a:noFill/>
                    </a:lnT>
                    <a:lnB>
                      <a:noFill/>
                    </a:lnB>
                  </a:tcPr>
                </a:tc>
                <a:tc>
                  <a:txBody>
                    <a:bodyPr/>
                    <a:lstStyle/>
                    <a:p>
                      <a:pPr algn="ctr" fontAlgn="b"/>
                      <a:r>
                        <a:rPr lang="hu-HU" sz="1400" b="0" i="0" u="none" strike="noStrike">
                          <a:solidFill>
                            <a:srgbClr val="002060"/>
                          </a:solidFill>
                          <a:effectLst/>
                          <a:latin typeface="Calibri" panose="020F0502020204030204" pitchFamily="34" charset="0"/>
                        </a:rPr>
                        <a:t>0.5</a:t>
                      </a:r>
                    </a:p>
                  </a:txBody>
                  <a:tcPr marL="7620" marR="7620" marT="7620" marB="0" anchor="b">
                    <a:lnL>
                      <a:noFill/>
                    </a:lnL>
                    <a:lnR>
                      <a:noFill/>
                    </a:lnR>
                    <a:lnT>
                      <a:noFill/>
                    </a:lnT>
                    <a:lnB>
                      <a:noFill/>
                    </a:lnB>
                  </a:tcPr>
                </a:tc>
                <a:tc>
                  <a:txBody>
                    <a:bodyPr/>
                    <a:lstStyle/>
                    <a:p>
                      <a:pPr algn="l" fontAlgn="b"/>
                      <a:endParaRPr lang="hu-HU" sz="1400" b="0" i="0" u="none" strike="noStrike">
                        <a:solidFill>
                          <a:srgbClr val="002060"/>
                        </a:solidFill>
                        <a:effectLst/>
                        <a:latin typeface="Calibri" panose="020F0502020204030204" pitchFamily="34" charset="0"/>
                      </a:endParaRPr>
                    </a:p>
                  </a:txBody>
                  <a:tcPr marL="7620" marR="7620" marT="7620" marB="0" anchor="b">
                    <a:lnL>
                      <a:noFill/>
                    </a:lnL>
                    <a:lnR>
                      <a:noFill/>
                    </a:lnR>
                    <a:lnT>
                      <a:noFill/>
                    </a:lnT>
                    <a:lnB>
                      <a:noFill/>
                    </a:lnB>
                  </a:tcPr>
                </a:tc>
                <a:tc>
                  <a:txBody>
                    <a:bodyPr/>
                    <a:lstStyle/>
                    <a:p>
                      <a:pPr algn="l" fontAlgn="b"/>
                      <a:r>
                        <a:rPr lang="hu-HU" sz="1400" b="0" i="0" u="none" strike="noStrike">
                          <a:solidFill>
                            <a:srgbClr val="002060"/>
                          </a:solidFill>
                          <a:effectLst/>
                          <a:latin typeface="Calibri" panose="020F0502020204030204" pitchFamily="34" charset="0"/>
                        </a:rPr>
                        <a:t>Greece</a:t>
                      </a:r>
                    </a:p>
                  </a:txBody>
                  <a:tcPr marL="7620" marR="7620" marT="7620" marB="0" anchor="b">
                    <a:lnL>
                      <a:noFill/>
                    </a:lnL>
                    <a:lnR>
                      <a:noFill/>
                    </a:lnR>
                    <a:lnT>
                      <a:noFill/>
                    </a:lnT>
                    <a:lnB>
                      <a:noFill/>
                    </a:lnB>
                  </a:tcPr>
                </a:tc>
                <a:tc>
                  <a:txBody>
                    <a:bodyPr/>
                    <a:lstStyle/>
                    <a:p>
                      <a:pPr algn="ctr" fontAlgn="b"/>
                      <a:r>
                        <a:rPr lang="hu-HU" sz="1400" b="0" i="0" u="none" strike="noStrike">
                          <a:solidFill>
                            <a:srgbClr val="002060"/>
                          </a:solidFill>
                          <a:effectLst/>
                          <a:latin typeface="Calibri" panose="020F0502020204030204" pitchFamily="34" charset="0"/>
                        </a:rPr>
                        <a:t>0.5</a:t>
                      </a:r>
                    </a:p>
                  </a:txBody>
                  <a:tcPr marL="7620" marR="7620" marT="7620" marB="0" anchor="b">
                    <a:lnL>
                      <a:noFill/>
                    </a:lnL>
                    <a:lnR>
                      <a:noFill/>
                    </a:lnR>
                    <a:lnT>
                      <a:noFill/>
                    </a:lnT>
                    <a:lnB>
                      <a:noFill/>
                    </a:lnB>
                  </a:tcPr>
                </a:tc>
                <a:tc>
                  <a:txBody>
                    <a:bodyPr/>
                    <a:lstStyle/>
                    <a:p>
                      <a:pPr algn="l" fontAlgn="b"/>
                      <a:endParaRPr lang="hu-HU" sz="1400" b="0" i="0" u="none" strike="noStrike">
                        <a:solidFill>
                          <a:srgbClr val="002060"/>
                        </a:solidFill>
                        <a:effectLst/>
                        <a:latin typeface="Calibri" panose="020F0502020204030204" pitchFamily="34" charset="0"/>
                      </a:endParaRPr>
                    </a:p>
                  </a:txBody>
                  <a:tcPr marL="7620" marR="7620" marT="7620" marB="0" anchor="b">
                    <a:lnL>
                      <a:noFill/>
                    </a:lnL>
                    <a:lnR>
                      <a:noFill/>
                    </a:lnR>
                    <a:lnT>
                      <a:noFill/>
                    </a:lnT>
                    <a:lnB>
                      <a:noFill/>
                    </a:lnB>
                  </a:tcPr>
                </a:tc>
                <a:tc>
                  <a:txBody>
                    <a:bodyPr/>
                    <a:lstStyle/>
                    <a:p>
                      <a:pPr algn="l" fontAlgn="b"/>
                      <a:r>
                        <a:rPr lang="hu-HU" sz="1400" b="0" i="0" u="none" strike="noStrike">
                          <a:solidFill>
                            <a:srgbClr val="002060"/>
                          </a:solidFill>
                          <a:effectLst/>
                          <a:latin typeface="Calibri" panose="020F0502020204030204" pitchFamily="34" charset="0"/>
                        </a:rPr>
                        <a:t>Poland</a:t>
                      </a:r>
                    </a:p>
                  </a:txBody>
                  <a:tcPr marL="7620" marR="7620" marT="7620" marB="0" anchor="b">
                    <a:lnL>
                      <a:noFill/>
                    </a:lnL>
                    <a:lnR>
                      <a:noFill/>
                    </a:lnR>
                    <a:lnT>
                      <a:noFill/>
                    </a:lnT>
                    <a:lnB>
                      <a:noFill/>
                    </a:lnB>
                  </a:tcPr>
                </a:tc>
                <a:tc>
                  <a:txBody>
                    <a:bodyPr/>
                    <a:lstStyle/>
                    <a:p>
                      <a:pPr algn="ctr" fontAlgn="b"/>
                      <a:r>
                        <a:rPr lang="hu-HU" sz="1400" b="0" i="0" u="none" strike="noStrike">
                          <a:solidFill>
                            <a:srgbClr val="002060"/>
                          </a:solidFill>
                          <a:effectLst/>
                          <a:latin typeface="Calibri" panose="020F0502020204030204" pitchFamily="34" charset="0"/>
                        </a:rPr>
                        <a:t>0.2</a:t>
                      </a:r>
                    </a:p>
                  </a:txBody>
                  <a:tcPr marL="7620" marR="7620" marT="7620" marB="0" anchor="b">
                    <a:lnL>
                      <a:noFill/>
                    </a:lnL>
                    <a:lnR>
                      <a:noFill/>
                    </a:lnR>
                    <a:lnT>
                      <a:noFill/>
                    </a:lnT>
                    <a:lnB>
                      <a:noFill/>
                    </a:lnB>
                  </a:tcPr>
                </a:tc>
                <a:extLst>
                  <a:ext uri="{0D108BD9-81ED-4DB2-BD59-A6C34878D82A}">
                    <a16:rowId xmlns:a16="http://schemas.microsoft.com/office/drawing/2014/main" val="4026216695"/>
                  </a:ext>
                </a:extLst>
              </a:tr>
              <a:tr h="182880">
                <a:tc>
                  <a:txBody>
                    <a:bodyPr/>
                    <a:lstStyle/>
                    <a:p>
                      <a:pPr algn="l" fontAlgn="b"/>
                      <a:r>
                        <a:rPr lang="hu-HU" sz="1400" b="0" i="0" u="none" strike="noStrike">
                          <a:solidFill>
                            <a:srgbClr val="002060"/>
                          </a:solidFill>
                          <a:effectLst/>
                          <a:latin typeface="Calibri" panose="020F0502020204030204" pitchFamily="34" charset="0"/>
                        </a:rPr>
                        <a:t>Bulgaria</a:t>
                      </a:r>
                    </a:p>
                  </a:txBody>
                  <a:tcPr marL="7620" marR="7620" marT="7620" marB="0" anchor="b">
                    <a:lnL>
                      <a:noFill/>
                    </a:lnL>
                    <a:lnR>
                      <a:noFill/>
                    </a:lnR>
                    <a:lnT>
                      <a:noFill/>
                    </a:lnT>
                    <a:lnB>
                      <a:noFill/>
                    </a:lnB>
                  </a:tcPr>
                </a:tc>
                <a:tc>
                  <a:txBody>
                    <a:bodyPr/>
                    <a:lstStyle/>
                    <a:p>
                      <a:pPr algn="ctr" fontAlgn="b"/>
                      <a:r>
                        <a:rPr lang="hu-HU" sz="1400" b="0" i="0" u="none" strike="noStrike">
                          <a:solidFill>
                            <a:srgbClr val="002060"/>
                          </a:solidFill>
                          <a:effectLst/>
                          <a:latin typeface="Calibri" panose="020F0502020204030204" pitchFamily="34" charset="0"/>
                        </a:rPr>
                        <a:t>0.5</a:t>
                      </a:r>
                    </a:p>
                  </a:txBody>
                  <a:tcPr marL="7620" marR="7620" marT="7620" marB="0" anchor="b">
                    <a:lnL>
                      <a:noFill/>
                    </a:lnL>
                    <a:lnR>
                      <a:noFill/>
                    </a:lnR>
                    <a:lnT>
                      <a:noFill/>
                    </a:lnT>
                    <a:lnB>
                      <a:noFill/>
                    </a:lnB>
                  </a:tcPr>
                </a:tc>
                <a:tc>
                  <a:txBody>
                    <a:bodyPr/>
                    <a:lstStyle/>
                    <a:p>
                      <a:pPr algn="l" fontAlgn="b"/>
                      <a:endParaRPr lang="hu-HU" sz="1400" b="0" i="0" u="none" strike="noStrike">
                        <a:solidFill>
                          <a:srgbClr val="002060"/>
                        </a:solidFill>
                        <a:effectLst/>
                        <a:latin typeface="Calibri" panose="020F0502020204030204" pitchFamily="34" charset="0"/>
                      </a:endParaRPr>
                    </a:p>
                  </a:txBody>
                  <a:tcPr marL="7620" marR="7620" marT="7620" marB="0" anchor="b">
                    <a:lnL>
                      <a:noFill/>
                    </a:lnL>
                    <a:lnR>
                      <a:noFill/>
                    </a:lnR>
                    <a:lnT>
                      <a:noFill/>
                    </a:lnT>
                    <a:lnB>
                      <a:noFill/>
                    </a:lnB>
                  </a:tcPr>
                </a:tc>
                <a:tc>
                  <a:txBody>
                    <a:bodyPr/>
                    <a:lstStyle/>
                    <a:p>
                      <a:pPr algn="l" fontAlgn="b"/>
                      <a:r>
                        <a:rPr lang="hu-HU" sz="1400" b="0" i="0" u="none" strike="noStrike" dirty="0">
                          <a:solidFill>
                            <a:srgbClr val="002060"/>
                          </a:solidFill>
                          <a:effectLst/>
                          <a:highlight>
                            <a:srgbClr val="FFFF00"/>
                          </a:highlight>
                          <a:latin typeface="Calibri" panose="020F0502020204030204" pitchFamily="34" charset="0"/>
                        </a:rPr>
                        <a:t>Hungary</a:t>
                      </a:r>
                    </a:p>
                  </a:txBody>
                  <a:tcPr marL="7620" marR="7620" marT="7620" marB="0" anchor="b">
                    <a:lnL>
                      <a:noFill/>
                    </a:lnL>
                    <a:lnR>
                      <a:noFill/>
                    </a:lnR>
                    <a:lnT>
                      <a:noFill/>
                    </a:lnT>
                    <a:lnB>
                      <a:noFill/>
                    </a:lnB>
                  </a:tcPr>
                </a:tc>
                <a:tc>
                  <a:txBody>
                    <a:bodyPr/>
                    <a:lstStyle/>
                    <a:p>
                      <a:pPr algn="ctr" fontAlgn="b"/>
                      <a:r>
                        <a:rPr lang="hu-HU" sz="1400" b="0" i="0" u="none" strike="noStrike" dirty="0">
                          <a:solidFill>
                            <a:srgbClr val="002060"/>
                          </a:solidFill>
                          <a:effectLst/>
                          <a:highlight>
                            <a:srgbClr val="FFFF00"/>
                          </a:highlight>
                          <a:latin typeface="Calibri" panose="020F0502020204030204" pitchFamily="34" charset="0"/>
                        </a:rPr>
                        <a:t>0</a:t>
                      </a:r>
                    </a:p>
                  </a:txBody>
                  <a:tcPr marL="7620" marR="7620" marT="7620" marB="0" anchor="b">
                    <a:lnL>
                      <a:noFill/>
                    </a:lnL>
                    <a:lnR>
                      <a:noFill/>
                    </a:lnR>
                    <a:lnT>
                      <a:noFill/>
                    </a:lnT>
                    <a:lnB>
                      <a:noFill/>
                    </a:lnB>
                  </a:tcPr>
                </a:tc>
                <a:tc>
                  <a:txBody>
                    <a:bodyPr/>
                    <a:lstStyle/>
                    <a:p>
                      <a:pPr algn="l" fontAlgn="b"/>
                      <a:endParaRPr lang="hu-HU" sz="1400" b="0" i="0" u="none" strike="noStrike">
                        <a:solidFill>
                          <a:srgbClr val="002060"/>
                        </a:solidFill>
                        <a:effectLst/>
                        <a:latin typeface="Calibri" panose="020F0502020204030204" pitchFamily="34" charset="0"/>
                      </a:endParaRPr>
                    </a:p>
                  </a:txBody>
                  <a:tcPr marL="7620" marR="7620" marT="7620" marB="0" anchor="b">
                    <a:lnL>
                      <a:noFill/>
                    </a:lnL>
                    <a:lnR>
                      <a:noFill/>
                    </a:lnR>
                    <a:lnT>
                      <a:noFill/>
                    </a:lnT>
                    <a:lnB>
                      <a:noFill/>
                    </a:lnB>
                  </a:tcPr>
                </a:tc>
                <a:tc>
                  <a:txBody>
                    <a:bodyPr/>
                    <a:lstStyle/>
                    <a:p>
                      <a:pPr algn="l" fontAlgn="b"/>
                      <a:r>
                        <a:rPr lang="hu-HU" sz="1400" b="0" i="0" u="none" strike="noStrike">
                          <a:solidFill>
                            <a:srgbClr val="002060"/>
                          </a:solidFill>
                          <a:effectLst/>
                          <a:latin typeface="Calibri" panose="020F0502020204030204" pitchFamily="34" charset="0"/>
                        </a:rPr>
                        <a:t>Portugal</a:t>
                      </a:r>
                    </a:p>
                  </a:txBody>
                  <a:tcPr marL="7620" marR="7620" marT="7620" marB="0" anchor="b">
                    <a:lnL>
                      <a:noFill/>
                    </a:lnL>
                    <a:lnR>
                      <a:noFill/>
                    </a:lnR>
                    <a:lnT>
                      <a:noFill/>
                    </a:lnT>
                    <a:lnB>
                      <a:noFill/>
                    </a:lnB>
                  </a:tcPr>
                </a:tc>
                <a:tc>
                  <a:txBody>
                    <a:bodyPr/>
                    <a:lstStyle/>
                    <a:p>
                      <a:pPr algn="ctr" fontAlgn="b"/>
                      <a:r>
                        <a:rPr lang="hu-HU" sz="1400" b="0" i="0" u="none" strike="noStrike">
                          <a:solidFill>
                            <a:srgbClr val="002060"/>
                          </a:solidFill>
                          <a:effectLst/>
                          <a:latin typeface="Calibri" panose="020F0502020204030204" pitchFamily="34" charset="0"/>
                        </a:rPr>
                        <a:t>0.5</a:t>
                      </a:r>
                    </a:p>
                  </a:txBody>
                  <a:tcPr marL="7620" marR="7620" marT="7620" marB="0" anchor="b">
                    <a:lnL>
                      <a:noFill/>
                    </a:lnL>
                    <a:lnR>
                      <a:noFill/>
                    </a:lnR>
                    <a:lnT>
                      <a:noFill/>
                    </a:lnT>
                    <a:lnB>
                      <a:noFill/>
                    </a:lnB>
                  </a:tcPr>
                </a:tc>
                <a:extLst>
                  <a:ext uri="{0D108BD9-81ED-4DB2-BD59-A6C34878D82A}">
                    <a16:rowId xmlns:a16="http://schemas.microsoft.com/office/drawing/2014/main" val="3034598932"/>
                  </a:ext>
                </a:extLst>
              </a:tr>
              <a:tr h="182880">
                <a:tc>
                  <a:txBody>
                    <a:bodyPr/>
                    <a:lstStyle/>
                    <a:p>
                      <a:pPr algn="l" fontAlgn="b"/>
                      <a:r>
                        <a:rPr lang="hu-HU" sz="1400" b="0" i="0" u="none" strike="noStrike">
                          <a:solidFill>
                            <a:srgbClr val="002060"/>
                          </a:solidFill>
                          <a:effectLst/>
                          <a:latin typeface="Calibri" panose="020F0502020204030204" pitchFamily="34" charset="0"/>
                        </a:rPr>
                        <a:t>Croatia</a:t>
                      </a:r>
                    </a:p>
                  </a:txBody>
                  <a:tcPr marL="7620" marR="7620" marT="7620" marB="0" anchor="b">
                    <a:lnL>
                      <a:noFill/>
                    </a:lnL>
                    <a:lnR>
                      <a:noFill/>
                    </a:lnR>
                    <a:lnT>
                      <a:noFill/>
                    </a:lnT>
                    <a:lnB>
                      <a:noFill/>
                    </a:lnB>
                  </a:tcPr>
                </a:tc>
                <a:tc>
                  <a:txBody>
                    <a:bodyPr/>
                    <a:lstStyle/>
                    <a:p>
                      <a:pPr algn="ctr" fontAlgn="b"/>
                      <a:r>
                        <a:rPr lang="hu-HU" sz="1400" b="0" i="0" u="none" strike="noStrike">
                          <a:solidFill>
                            <a:srgbClr val="002060"/>
                          </a:solidFill>
                          <a:effectLst/>
                          <a:latin typeface="Calibri" panose="020F0502020204030204" pitchFamily="34" charset="0"/>
                        </a:rPr>
                        <a:t>0.5</a:t>
                      </a:r>
                    </a:p>
                  </a:txBody>
                  <a:tcPr marL="7620" marR="7620" marT="7620" marB="0" anchor="b">
                    <a:lnL>
                      <a:noFill/>
                    </a:lnL>
                    <a:lnR>
                      <a:noFill/>
                    </a:lnR>
                    <a:lnT>
                      <a:noFill/>
                    </a:lnT>
                    <a:lnB>
                      <a:noFill/>
                    </a:lnB>
                  </a:tcPr>
                </a:tc>
                <a:tc>
                  <a:txBody>
                    <a:bodyPr/>
                    <a:lstStyle/>
                    <a:p>
                      <a:pPr algn="l" fontAlgn="b"/>
                      <a:endParaRPr lang="hu-HU" sz="1400" b="0" i="0" u="none" strike="noStrike">
                        <a:solidFill>
                          <a:srgbClr val="002060"/>
                        </a:solidFill>
                        <a:effectLst/>
                        <a:latin typeface="Calibri" panose="020F0502020204030204" pitchFamily="34" charset="0"/>
                      </a:endParaRPr>
                    </a:p>
                  </a:txBody>
                  <a:tcPr marL="7620" marR="7620" marT="7620" marB="0" anchor="b">
                    <a:lnL>
                      <a:noFill/>
                    </a:lnL>
                    <a:lnR>
                      <a:noFill/>
                    </a:lnR>
                    <a:lnT>
                      <a:noFill/>
                    </a:lnT>
                    <a:lnB>
                      <a:noFill/>
                    </a:lnB>
                  </a:tcPr>
                </a:tc>
                <a:tc>
                  <a:txBody>
                    <a:bodyPr/>
                    <a:lstStyle/>
                    <a:p>
                      <a:pPr algn="l" fontAlgn="b"/>
                      <a:r>
                        <a:rPr lang="hu-HU" sz="1400" b="0" i="0" u="none" strike="noStrike">
                          <a:solidFill>
                            <a:srgbClr val="002060"/>
                          </a:solidFill>
                          <a:effectLst/>
                          <a:latin typeface="Calibri" panose="020F0502020204030204" pitchFamily="34" charset="0"/>
                        </a:rPr>
                        <a:t>Ireland</a:t>
                      </a:r>
                    </a:p>
                  </a:txBody>
                  <a:tcPr marL="7620" marR="7620" marT="7620" marB="0" anchor="b">
                    <a:lnL>
                      <a:noFill/>
                    </a:lnL>
                    <a:lnR>
                      <a:noFill/>
                    </a:lnR>
                    <a:lnT>
                      <a:noFill/>
                    </a:lnT>
                    <a:lnB>
                      <a:noFill/>
                    </a:lnB>
                  </a:tcPr>
                </a:tc>
                <a:tc>
                  <a:txBody>
                    <a:bodyPr/>
                    <a:lstStyle/>
                    <a:p>
                      <a:pPr algn="ctr" fontAlgn="b"/>
                      <a:r>
                        <a:rPr lang="hu-HU" sz="1400" b="0" i="0" u="none" strike="noStrike">
                          <a:solidFill>
                            <a:srgbClr val="002060"/>
                          </a:solidFill>
                          <a:effectLst/>
                          <a:latin typeface="Calibri" panose="020F0502020204030204" pitchFamily="34" charset="0"/>
                        </a:rPr>
                        <a:t>0.5</a:t>
                      </a:r>
                    </a:p>
                  </a:txBody>
                  <a:tcPr marL="7620" marR="7620" marT="7620" marB="0" anchor="b">
                    <a:lnL>
                      <a:noFill/>
                    </a:lnL>
                    <a:lnR>
                      <a:noFill/>
                    </a:lnR>
                    <a:lnT>
                      <a:noFill/>
                    </a:lnT>
                    <a:lnB>
                      <a:noFill/>
                    </a:lnB>
                  </a:tcPr>
                </a:tc>
                <a:tc>
                  <a:txBody>
                    <a:bodyPr/>
                    <a:lstStyle/>
                    <a:p>
                      <a:pPr algn="l" fontAlgn="b"/>
                      <a:endParaRPr lang="hu-HU" sz="1400" b="0" i="0" u="none" strike="noStrike">
                        <a:solidFill>
                          <a:srgbClr val="002060"/>
                        </a:solidFill>
                        <a:effectLst/>
                        <a:latin typeface="Calibri" panose="020F0502020204030204" pitchFamily="34" charset="0"/>
                      </a:endParaRPr>
                    </a:p>
                  </a:txBody>
                  <a:tcPr marL="7620" marR="7620" marT="7620" marB="0" anchor="b">
                    <a:lnL>
                      <a:noFill/>
                    </a:lnL>
                    <a:lnR>
                      <a:noFill/>
                    </a:lnR>
                    <a:lnT>
                      <a:noFill/>
                    </a:lnT>
                    <a:lnB>
                      <a:noFill/>
                    </a:lnB>
                  </a:tcPr>
                </a:tc>
                <a:tc>
                  <a:txBody>
                    <a:bodyPr/>
                    <a:lstStyle/>
                    <a:p>
                      <a:pPr algn="l" fontAlgn="b"/>
                      <a:r>
                        <a:rPr lang="hu-HU" sz="1400" b="0" i="0" u="none" strike="noStrike">
                          <a:solidFill>
                            <a:srgbClr val="002060"/>
                          </a:solidFill>
                          <a:effectLst/>
                          <a:latin typeface="Calibri" panose="020F0502020204030204" pitchFamily="34" charset="0"/>
                        </a:rPr>
                        <a:t>Romania</a:t>
                      </a:r>
                    </a:p>
                  </a:txBody>
                  <a:tcPr marL="7620" marR="7620" marT="7620" marB="0" anchor="b">
                    <a:lnL>
                      <a:noFill/>
                    </a:lnL>
                    <a:lnR>
                      <a:noFill/>
                    </a:lnR>
                    <a:lnT>
                      <a:noFill/>
                    </a:lnT>
                    <a:lnB>
                      <a:noFill/>
                    </a:lnB>
                  </a:tcPr>
                </a:tc>
                <a:tc>
                  <a:txBody>
                    <a:bodyPr/>
                    <a:lstStyle/>
                    <a:p>
                      <a:pPr algn="ctr" fontAlgn="b"/>
                      <a:r>
                        <a:rPr lang="hu-HU" sz="1400" b="0" i="0" u="none" strike="noStrike">
                          <a:solidFill>
                            <a:srgbClr val="002060"/>
                          </a:solidFill>
                          <a:effectLst/>
                          <a:latin typeface="Calibri" panose="020F0502020204030204" pitchFamily="34" charset="0"/>
                        </a:rPr>
                        <a:t>0</a:t>
                      </a:r>
                    </a:p>
                  </a:txBody>
                  <a:tcPr marL="7620" marR="7620" marT="7620" marB="0" anchor="b">
                    <a:lnL>
                      <a:noFill/>
                    </a:lnL>
                    <a:lnR>
                      <a:noFill/>
                    </a:lnR>
                    <a:lnT>
                      <a:noFill/>
                    </a:lnT>
                    <a:lnB>
                      <a:noFill/>
                    </a:lnB>
                  </a:tcPr>
                </a:tc>
                <a:extLst>
                  <a:ext uri="{0D108BD9-81ED-4DB2-BD59-A6C34878D82A}">
                    <a16:rowId xmlns:a16="http://schemas.microsoft.com/office/drawing/2014/main" val="2782390531"/>
                  </a:ext>
                </a:extLst>
              </a:tr>
              <a:tr h="182880">
                <a:tc>
                  <a:txBody>
                    <a:bodyPr/>
                    <a:lstStyle/>
                    <a:p>
                      <a:pPr algn="l" fontAlgn="b"/>
                      <a:r>
                        <a:rPr lang="hu-HU" sz="1400" b="0" i="0" u="none" strike="noStrike">
                          <a:solidFill>
                            <a:srgbClr val="002060"/>
                          </a:solidFill>
                          <a:effectLst/>
                          <a:latin typeface="Calibri" panose="020F0502020204030204" pitchFamily="34" charset="0"/>
                        </a:rPr>
                        <a:t>Cyprus</a:t>
                      </a:r>
                    </a:p>
                  </a:txBody>
                  <a:tcPr marL="7620" marR="7620" marT="7620" marB="0" anchor="b">
                    <a:lnL>
                      <a:noFill/>
                    </a:lnL>
                    <a:lnR>
                      <a:noFill/>
                    </a:lnR>
                    <a:lnT>
                      <a:noFill/>
                    </a:lnT>
                    <a:lnB>
                      <a:noFill/>
                    </a:lnB>
                  </a:tcPr>
                </a:tc>
                <a:tc>
                  <a:txBody>
                    <a:bodyPr/>
                    <a:lstStyle/>
                    <a:p>
                      <a:pPr algn="ctr" fontAlgn="b"/>
                      <a:r>
                        <a:rPr lang="hu-HU" sz="1400" b="0" i="0" u="none" strike="noStrike">
                          <a:solidFill>
                            <a:srgbClr val="002060"/>
                          </a:solidFill>
                          <a:effectLst/>
                          <a:latin typeface="Calibri" panose="020F0502020204030204" pitchFamily="34" charset="0"/>
                        </a:rPr>
                        <a:t>0.5</a:t>
                      </a:r>
                    </a:p>
                  </a:txBody>
                  <a:tcPr marL="7620" marR="7620" marT="7620" marB="0" anchor="b">
                    <a:lnL>
                      <a:noFill/>
                    </a:lnL>
                    <a:lnR>
                      <a:noFill/>
                    </a:lnR>
                    <a:lnT>
                      <a:noFill/>
                    </a:lnT>
                    <a:lnB>
                      <a:noFill/>
                    </a:lnB>
                  </a:tcPr>
                </a:tc>
                <a:tc>
                  <a:txBody>
                    <a:bodyPr/>
                    <a:lstStyle/>
                    <a:p>
                      <a:pPr algn="l" fontAlgn="b"/>
                      <a:endParaRPr lang="hu-HU" sz="1400" b="0" i="0" u="none" strike="noStrike">
                        <a:solidFill>
                          <a:srgbClr val="002060"/>
                        </a:solidFill>
                        <a:effectLst/>
                        <a:latin typeface="Calibri" panose="020F0502020204030204" pitchFamily="34" charset="0"/>
                      </a:endParaRPr>
                    </a:p>
                  </a:txBody>
                  <a:tcPr marL="7620" marR="7620" marT="7620" marB="0" anchor="b">
                    <a:lnL>
                      <a:noFill/>
                    </a:lnL>
                    <a:lnR>
                      <a:noFill/>
                    </a:lnR>
                    <a:lnT>
                      <a:noFill/>
                    </a:lnT>
                    <a:lnB>
                      <a:noFill/>
                    </a:lnB>
                  </a:tcPr>
                </a:tc>
                <a:tc>
                  <a:txBody>
                    <a:bodyPr/>
                    <a:lstStyle/>
                    <a:p>
                      <a:pPr algn="l" fontAlgn="b"/>
                      <a:r>
                        <a:rPr lang="hu-HU" sz="1400" b="0" i="0" u="none" strike="noStrike">
                          <a:solidFill>
                            <a:srgbClr val="002060"/>
                          </a:solidFill>
                          <a:effectLst/>
                          <a:latin typeface="Calibri" panose="020F0502020204030204" pitchFamily="34" charset="0"/>
                        </a:rPr>
                        <a:t>Italy</a:t>
                      </a:r>
                    </a:p>
                  </a:txBody>
                  <a:tcPr marL="7620" marR="7620" marT="7620" marB="0" anchor="b">
                    <a:lnL>
                      <a:noFill/>
                    </a:lnL>
                    <a:lnR>
                      <a:noFill/>
                    </a:lnR>
                    <a:lnT>
                      <a:noFill/>
                    </a:lnT>
                    <a:lnB>
                      <a:noFill/>
                    </a:lnB>
                  </a:tcPr>
                </a:tc>
                <a:tc>
                  <a:txBody>
                    <a:bodyPr/>
                    <a:lstStyle/>
                    <a:p>
                      <a:pPr algn="ctr" fontAlgn="b"/>
                      <a:r>
                        <a:rPr lang="hu-HU" sz="1400" b="0" i="0" u="none" strike="noStrike">
                          <a:solidFill>
                            <a:srgbClr val="002060"/>
                          </a:solidFill>
                          <a:effectLst/>
                          <a:latin typeface="Calibri" panose="020F0502020204030204" pitchFamily="34" charset="0"/>
                        </a:rPr>
                        <a:t>0.5</a:t>
                      </a:r>
                    </a:p>
                  </a:txBody>
                  <a:tcPr marL="7620" marR="7620" marT="7620" marB="0" anchor="b">
                    <a:lnL>
                      <a:noFill/>
                    </a:lnL>
                    <a:lnR>
                      <a:noFill/>
                    </a:lnR>
                    <a:lnT>
                      <a:noFill/>
                    </a:lnT>
                    <a:lnB>
                      <a:noFill/>
                    </a:lnB>
                  </a:tcPr>
                </a:tc>
                <a:tc>
                  <a:txBody>
                    <a:bodyPr/>
                    <a:lstStyle/>
                    <a:p>
                      <a:pPr algn="l" fontAlgn="b"/>
                      <a:endParaRPr lang="hu-HU" sz="1400" b="0" i="0" u="none" strike="noStrike">
                        <a:solidFill>
                          <a:srgbClr val="002060"/>
                        </a:solidFill>
                        <a:effectLst/>
                        <a:latin typeface="Calibri" panose="020F0502020204030204" pitchFamily="34" charset="0"/>
                      </a:endParaRPr>
                    </a:p>
                  </a:txBody>
                  <a:tcPr marL="7620" marR="7620" marT="7620" marB="0" anchor="b">
                    <a:lnL>
                      <a:noFill/>
                    </a:lnL>
                    <a:lnR>
                      <a:noFill/>
                    </a:lnR>
                    <a:lnT>
                      <a:noFill/>
                    </a:lnT>
                    <a:lnB>
                      <a:noFill/>
                    </a:lnB>
                  </a:tcPr>
                </a:tc>
                <a:tc>
                  <a:txBody>
                    <a:bodyPr/>
                    <a:lstStyle/>
                    <a:p>
                      <a:pPr algn="l" fontAlgn="b"/>
                      <a:r>
                        <a:rPr lang="hu-HU" sz="1400" b="0" i="0" u="none" strike="noStrike">
                          <a:solidFill>
                            <a:srgbClr val="002060"/>
                          </a:solidFill>
                          <a:effectLst/>
                          <a:latin typeface="Calibri" panose="020F0502020204030204" pitchFamily="34" charset="0"/>
                        </a:rPr>
                        <a:t>Slovakia</a:t>
                      </a:r>
                    </a:p>
                  </a:txBody>
                  <a:tcPr marL="7620" marR="7620" marT="7620" marB="0" anchor="b">
                    <a:lnL>
                      <a:noFill/>
                    </a:lnL>
                    <a:lnR>
                      <a:noFill/>
                    </a:lnR>
                    <a:lnT>
                      <a:noFill/>
                    </a:lnT>
                    <a:lnB>
                      <a:noFill/>
                    </a:lnB>
                  </a:tcPr>
                </a:tc>
                <a:tc>
                  <a:txBody>
                    <a:bodyPr/>
                    <a:lstStyle/>
                    <a:p>
                      <a:pPr algn="ctr" fontAlgn="b"/>
                      <a:r>
                        <a:rPr lang="hu-HU" sz="1400" b="0" i="0" u="none" strike="noStrike">
                          <a:solidFill>
                            <a:srgbClr val="002060"/>
                          </a:solidFill>
                          <a:effectLst/>
                          <a:latin typeface="Calibri" panose="020F0502020204030204" pitchFamily="34" charset="0"/>
                        </a:rPr>
                        <a:t>0</a:t>
                      </a:r>
                    </a:p>
                  </a:txBody>
                  <a:tcPr marL="7620" marR="7620" marT="7620" marB="0" anchor="b">
                    <a:lnL>
                      <a:noFill/>
                    </a:lnL>
                    <a:lnR>
                      <a:noFill/>
                    </a:lnR>
                    <a:lnT>
                      <a:noFill/>
                    </a:lnT>
                    <a:lnB>
                      <a:noFill/>
                    </a:lnB>
                  </a:tcPr>
                </a:tc>
                <a:extLst>
                  <a:ext uri="{0D108BD9-81ED-4DB2-BD59-A6C34878D82A}">
                    <a16:rowId xmlns:a16="http://schemas.microsoft.com/office/drawing/2014/main" val="2734932979"/>
                  </a:ext>
                </a:extLst>
              </a:tr>
              <a:tr h="182880">
                <a:tc>
                  <a:txBody>
                    <a:bodyPr/>
                    <a:lstStyle/>
                    <a:p>
                      <a:pPr algn="l" fontAlgn="b"/>
                      <a:r>
                        <a:rPr lang="hu-HU" sz="1400" b="0" i="0" u="none" strike="noStrike">
                          <a:solidFill>
                            <a:srgbClr val="002060"/>
                          </a:solidFill>
                          <a:effectLst/>
                          <a:latin typeface="Calibri" panose="020F0502020204030204" pitchFamily="34" charset="0"/>
                        </a:rPr>
                        <a:t>Czech Republic   </a:t>
                      </a:r>
                    </a:p>
                  </a:txBody>
                  <a:tcPr marL="7620" marR="7620" marT="7620" marB="0" anchor="b">
                    <a:lnL>
                      <a:noFill/>
                    </a:lnL>
                    <a:lnR>
                      <a:noFill/>
                    </a:lnR>
                    <a:lnT>
                      <a:noFill/>
                    </a:lnT>
                    <a:lnB>
                      <a:noFill/>
                    </a:lnB>
                  </a:tcPr>
                </a:tc>
                <a:tc>
                  <a:txBody>
                    <a:bodyPr/>
                    <a:lstStyle/>
                    <a:p>
                      <a:pPr algn="ctr" fontAlgn="b"/>
                      <a:r>
                        <a:rPr lang="hu-HU" sz="1400" b="0" i="0" u="none" strike="noStrike">
                          <a:solidFill>
                            <a:srgbClr val="002060"/>
                          </a:solidFill>
                          <a:effectLst/>
                          <a:latin typeface="Calibri" panose="020F0502020204030204" pitchFamily="34" charset="0"/>
                        </a:rPr>
                        <a:t>0</a:t>
                      </a:r>
                    </a:p>
                  </a:txBody>
                  <a:tcPr marL="7620" marR="7620" marT="7620" marB="0" anchor="b">
                    <a:lnL>
                      <a:noFill/>
                    </a:lnL>
                    <a:lnR>
                      <a:noFill/>
                    </a:lnR>
                    <a:lnT>
                      <a:noFill/>
                    </a:lnT>
                    <a:lnB>
                      <a:noFill/>
                    </a:lnB>
                  </a:tcPr>
                </a:tc>
                <a:tc>
                  <a:txBody>
                    <a:bodyPr/>
                    <a:lstStyle/>
                    <a:p>
                      <a:pPr algn="l" fontAlgn="b"/>
                      <a:endParaRPr lang="hu-HU" sz="1400" b="0" i="0" u="none" strike="noStrike">
                        <a:solidFill>
                          <a:srgbClr val="002060"/>
                        </a:solidFill>
                        <a:effectLst/>
                        <a:latin typeface="Calibri" panose="020F0502020204030204" pitchFamily="34" charset="0"/>
                      </a:endParaRPr>
                    </a:p>
                  </a:txBody>
                  <a:tcPr marL="7620" marR="7620" marT="7620" marB="0" anchor="b">
                    <a:lnL>
                      <a:noFill/>
                    </a:lnL>
                    <a:lnR>
                      <a:noFill/>
                    </a:lnR>
                    <a:lnT>
                      <a:noFill/>
                    </a:lnT>
                    <a:lnB>
                      <a:noFill/>
                    </a:lnB>
                  </a:tcPr>
                </a:tc>
                <a:tc>
                  <a:txBody>
                    <a:bodyPr/>
                    <a:lstStyle/>
                    <a:p>
                      <a:pPr algn="l" fontAlgn="b"/>
                      <a:r>
                        <a:rPr lang="hu-HU" sz="1400" b="0" i="0" u="none" strike="noStrike">
                          <a:solidFill>
                            <a:srgbClr val="002060"/>
                          </a:solidFill>
                          <a:effectLst/>
                          <a:latin typeface="Calibri" panose="020F0502020204030204" pitchFamily="34" charset="0"/>
                        </a:rPr>
                        <a:t>Latvia</a:t>
                      </a:r>
                    </a:p>
                  </a:txBody>
                  <a:tcPr marL="7620" marR="7620" marT="7620" marB="0" anchor="b">
                    <a:lnL>
                      <a:noFill/>
                    </a:lnL>
                    <a:lnR>
                      <a:noFill/>
                    </a:lnR>
                    <a:lnT>
                      <a:noFill/>
                    </a:lnT>
                    <a:lnB>
                      <a:noFill/>
                    </a:lnB>
                  </a:tcPr>
                </a:tc>
                <a:tc>
                  <a:txBody>
                    <a:bodyPr/>
                    <a:lstStyle/>
                    <a:p>
                      <a:pPr algn="ctr" fontAlgn="b"/>
                      <a:r>
                        <a:rPr lang="hu-HU" sz="1400" b="0" i="0" u="none" strike="noStrike">
                          <a:solidFill>
                            <a:srgbClr val="002060"/>
                          </a:solidFill>
                          <a:effectLst/>
                          <a:latin typeface="Calibri" panose="020F0502020204030204" pitchFamily="34" charset="0"/>
                        </a:rPr>
                        <a:t>0.5</a:t>
                      </a:r>
                    </a:p>
                  </a:txBody>
                  <a:tcPr marL="7620" marR="7620" marT="7620" marB="0" anchor="b">
                    <a:lnL>
                      <a:noFill/>
                    </a:lnL>
                    <a:lnR>
                      <a:noFill/>
                    </a:lnR>
                    <a:lnT>
                      <a:noFill/>
                    </a:lnT>
                    <a:lnB>
                      <a:noFill/>
                    </a:lnB>
                  </a:tcPr>
                </a:tc>
                <a:tc>
                  <a:txBody>
                    <a:bodyPr/>
                    <a:lstStyle/>
                    <a:p>
                      <a:pPr algn="l" fontAlgn="b"/>
                      <a:endParaRPr lang="hu-HU" sz="1400" b="0" i="0" u="none" strike="noStrike">
                        <a:solidFill>
                          <a:srgbClr val="002060"/>
                        </a:solidFill>
                        <a:effectLst/>
                        <a:latin typeface="Calibri" panose="020F0502020204030204" pitchFamily="34" charset="0"/>
                      </a:endParaRPr>
                    </a:p>
                  </a:txBody>
                  <a:tcPr marL="7620" marR="7620" marT="7620" marB="0" anchor="b">
                    <a:lnL>
                      <a:noFill/>
                    </a:lnL>
                    <a:lnR>
                      <a:noFill/>
                    </a:lnR>
                    <a:lnT>
                      <a:noFill/>
                    </a:lnT>
                    <a:lnB>
                      <a:noFill/>
                    </a:lnB>
                  </a:tcPr>
                </a:tc>
                <a:tc>
                  <a:txBody>
                    <a:bodyPr/>
                    <a:lstStyle/>
                    <a:p>
                      <a:pPr algn="l" fontAlgn="b"/>
                      <a:r>
                        <a:rPr lang="hu-HU" sz="1400" b="0" i="0" u="none" strike="noStrike">
                          <a:solidFill>
                            <a:srgbClr val="002060"/>
                          </a:solidFill>
                          <a:effectLst/>
                          <a:latin typeface="Calibri" panose="020F0502020204030204" pitchFamily="34" charset="0"/>
                        </a:rPr>
                        <a:t>Slovenia</a:t>
                      </a:r>
                    </a:p>
                  </a:txBody>
                  <a:tcPr marL="7620" marR="7620" marT="7620" marB="0" anchor="b">
                    <a:lnL>
                      <a:noFill/>
                    </a:lnL>
                    <a:lnR>
                      <a:noFill/>
                    </a:lnR>
                    <a:lnT>
                      <a:noFill/>
                    </a:lnT>
                    <a:lnB>
                      <a:noFill/>
                    </a:lnB>
                  </a:tcPr>
                </a:tc>
                <a:tc>
                  <a:txBody>
                    <a:bodyPr/>
                    <a:lstStyle/>
                    <a:p>
                      <a:pPr algn="ctr" fontAlgn="b"/>
                      <a:r>
                        <a:rPr lang="hu-HU" sz="1400" b="0" i="0" u="none" strike="noStrike">
                          <a:solidFill>
                            <a:srgbClr val="002060"/>
                          </a:solidFill>
                          <a:effectLst/>
                          <a:latin typeface="Calibri" panose="020F0502020204030204" pitchFamily="34" charset="0"/>
                        </a:rPr>
                        <a:t>0.5</a:t>
                      </a:r>
                    </a:p>
                  </a:txBody>
                  <a:tcPr marL="7620" marR="7620" marT="7620" marB="0" anchor="b">
                    <a:lnL>
                      <a:noFill/>
                    </a:lnL>
                    <a:lnR>
                      <a:noFill/>
                    </a:lnR>
                    <a:lnT>
                      <a:noFill/>
                    </a:lnT>
                    <a:lnB>
                      <a:noFill/>
                    </a:lnB>
                  </a:tcPr>
                </a:tc>
                <a:extLst>
                  <a:ext uri="{0D108BD9-81ED-4DB2-BD59-A6C34878D82A}">
                    <a16:rowId xmlns:a16="http://schemas.microsoft.com/office/drawing/2014/main" val="4047267438"/>
                  </a:ext>
                </a:extLst>
              </a:tr>
              <a:tr h="182880">
                <a:tc>
                  <a:txBody>
                    <a:bodyPr/>
                    <a:lstStyle/>
                    <a:p>
                      <a:pPr algn="l" fontAlgn="b"/>
                      <a:r>
                        <a:rPr lang="hu-HU" sz="1400" b="0" i="0" u="none" strike="noStrike">
                          <a:solidFill>
                            <a:srgbClr val="002060"/>
                          </a:solidFill>
                          <a:effectLst/>
                          <a:latin typeface="Calibri" panose="020F0502020204030204" pitchFamily="34" charset="0"/>
                        </a:rPr>
                        <a:t>Denmark</a:t>
                      </a:r>
                    </a:p>
                  </a:txBody>
                  <a:tcPr marL="7620" marR="7620" marT="7620" marB="0" anchor="b">
                    <a:lnL>
                      <a:noFill/>
                    </a:lnL>
                    <a:lnR>
                      <a:noFill/>
                    </a:lnR>
                    <a:lnT>
                      <a:noFill/>
                    </a:lnT>
                    <a:lnB>
                      <a:noFill/>
                    </a:lnB>
                  </a:tcPr>
                </a:tc>
                <a:tc>
                  <a:txBody>
                    <a:bodyPr/>
                    <a:lstStyle/>
                    <a:p>
                      <a:pPr algn="ctr" fontAlgn="b"/>
                      <a:r>
                        <a:rPr lang="hu-HU" sz="1400" b="0" i="0" u="none" strike="noStrike">
                          <a:solidFill>
                            <a:srgbClr val="002060"/>
                          </a:solidFill>
                          <a:effectLst/>
                          <a:latin typeface="Calibri" panose="020F0502020204030204" pitchFamily="34" charset="0"/>
                        </a:rPr>
                        <a:t>0.5</a:t>
                      </a:r>
                    </a:p>
                  </a:txBody>
                  <a:tcPr marL="7620" marR="7620" marT="7620" marB="0" anchor="b">
                    <a:lnL>
                      <a:noFill/>
                    </a:lnL>
                    <a:lnR>
                      <a:noFill/>
                    </a:lnR>
                    <a:lnT>
                      <a:noFill/>
                    </a:lnT>
                    <a:lnB>
                      <a:noFill/>
                    </a:lnB>
                  </a:tcPr>
                </a:tc>
                <a:tc>
                  <a:txBody>
                    <a:bodyPr/>
                    <a:lstStyle/>
                    <a:p>
                      <a:pPr algn="l" fontAlgn="b"/>
                      <a:endParaRPr lang="hu-HU" sz="1400" b="0" i="0" u="none" strike="noStrike">
                        <a:solidFill>
                          <a:srgbClr val="002060"/>
                        </a:solidFill>
                        <a:effectLst/>
                        <a:latin typeface="Calibri" panose="020F0502020204030204" pitchFamily="34" charset="0"/>
                      </a:endParaRPr>
                    </a:p>
                  </a:txBody>
                  <a:tcPr marL="7620" marR="7620" marT="7620" marB="0" anchor="b">
                    <a:lnL>
                      <a:noFill/>
                    </a:lnL>
                    <a:lnR>
                      <a:noFill/>
                    </a:lnR>
                    <a:lnT>
                      <a:noFill/>
                    </a:lnT>
                    <a:lnB>
                      <a:noFill/>
                    </a:lnB>
                  </a:tcPr>
                </a:tc>
                <a:tc>
                  <a:txBody>
                    <a:bodyPr/>
                    <a:lstStyle/>
                    <a:p>
                      <a:pPr algn="l" fontAlgn="b"/>
                      <a:r>
                        <a:rPr lang="hu-HU" sz="1400" b="0" i="0" u="none" strike="noStrike">
                          <a:solidFill>
                            <a:srgbClr val="002060"/>
                          </a:solidFill>
                          <a:effectLst/>
                          <a:latin typeface="Calibri" panose="020F0502020204030204" pitchFamily="34" charset="0"/>
                        </a:rPr>
                        <a:t>Lithuania</a:t>
                      </a:r>
                    </a:p>
                  </a:txBody>
                  <a:tcPr marL="7620" marR="7620" marT="7620" marB="0" anchor="b">
                    <a:lnL>
                      <a:noFill/>
                    </a:lnL>
                    <a:lnR>
                      <a:noFill/>
                    </a:lnR>
                    <a:lnT>
                      <a:noFill/>
                    </a:lnT>
                    <a:lnB>
                      <a:noFill/>
                    </a:lnB>
                  </a:tcPr>
                </a:tc>
                <a:tc>
                  <a:txBody>
                    <a:bodyPr/>
                    <a:lstStyle/>
                    <a:p>
                      <a:pPr algn="ctr" fontAlgn="b"/>
                      <a:r>
                        <a:rPr lang="hu-HU" sz="1400" b="0" i="0" u="none" strike="noStrike">
                          <a:solidFill>
                            <a:srgbClr val="002060"/>
                          </a:solidFill>
                          <a:effectLst/>
                          <a:latin typeface="Calibri" panose="020F0502020204030204" pitchFamily="34" charset="0"/>
                        </a:rPr>
                        <a:t>0.4</a:t>
                      </a:r>
                    </a:p>
                  </a:txBody>
                  <a:tcPr marL="7620" marR="7620" marT="7620" marB="0" anchor="b">
                    <a:lnL>
                      <a:noFill/>
                    </a:lnL>
                    <a:lnR>
                      <a:noFill/>
                    </a:lnR>
                    <a:lnT>
                      <a:noFill/>
                    </a:lnT>
                    <a:lnB>
                      <a:noFill/>
                    </a:lnB>
                  </a:tcPr>
                </a:tc>
                <a:tc>
                  <a:txBody>
                    <a:bodyPr/>
                    <a:lstStyle/>
                    <a:p>
                      <a:pPr algn="l" fontAlgn="b"/>
                      <a:endParaRPr lang="hu-HU" sz="1400" b="0" i="0" u="none" strike="noStrike">
                        <a:solidFill>
                          <a:srgbClr val="002060"/>
                        </a:solidFill>
                        <a:effectLst/>
                        <a:latin typeface="Calibri" panose="020F0502020204030204" pitchFamily="34" charset="0"/>
                      </a:endParaRPr>
                    </a:p>
                  </a:txBody>
                  <a:tcPr marL="7620" marR="7620" marT="7620" marB="0" anchor="b">
                    <a:lnL>
                      <a:noFill/>
                    </a:lnL>
                    <a:lnR>
                      <a:noFill/>
                    </a:lnR>
                    <a:lnT>
                      <a:noFill/>
                    </a:lnT>
                    <a:lnB>
                      <a:noFill/>
                    </a:lnB>
                  </a:tcPr>
                </a:tc>
                <a:tc>
                  <a:txBody>
                    <a:bodyPr/>
                    <a:lstStyle/>
                    <a:p>
                      <a:pPr algn="l" fontAlgn="b"/>
                      <a:r>
                        <a:rPr lang="hu-HU" sz="1400" b="0" i="0" u="none" strike="noStrike">
                          <a:solidFill>
                            <a:srgbClr val="002060"/>
                          </a:solidFill>
                          <a:effectLst/>
                          <a:latin typeface="Calibri" panose="020F0502020204030204" pitchFamily="34" charset="0"/>
                        </a:rPr>
                        <a:t>Spain</a:t>
                      </a:r>
                    </a:p>
                  </a:txBody>
                  <a:tcPr marL="7620" marR="7620" marT="7620" marB="0" anchor="b">
                    <a:lnL>
                      <a:noFill/>
                    </a:lnL>
                    <a:lnR>
                      <a:noFill/>
                    </a:lnR>
                    <a:lnT>
                      <a:noFill/>
                    </a:lnT>
                    <a:lnB>
                      <a:noFill/>
                    </a:lnB>
                  </a:tcPr>
                </a:tc>
                <a:tc>
                  <a:txBody>
                    <a:bodyPr/>
                    <a:lstStyle/>
                    <a:p>
                      <a:pPr algn="ctr" fontAlgn="b"/>
                      <a:r>
                        <a:rPr lang="hu-HU" sz="1400" b="0" i="0" u="none" strike="noStrike">
                          <a:solidFill>
                            <a:srgbClr val="002060"/>
                          </a:solidFill>
                          <a:effectLst/>
                          <a:latin typeface="Calibri" panose="020F0502020204030204" pitchFamily="34" charset="0"/>
                        </a:rPr>
                        <a:t>0.5</a:t>
                      </a:r>
                    </a:p>
                  </a:txBody>
                  <a:tcPr marL="7620" marR="7620" marT="7620" marB="0" anchor="b">
                    <a:lnL>
                      <a:noFill/>
                    </a:lnL>
                    <a:lnR>
                      <a:noFill/>
                    </a:lnR>
                    <a:lnT>
                      <a:noFill/>
                    </a:lnT>
                    <a:lnB>
                      <a:noFill/>
                    </a:lnB>
                  </a:tcPr>
                </a:tc>
                <a:extLst>
                  <a:ext uri="{0D108BD9-81ED-4DB2-BD59-A6C34878D82A}">
                    <a16:rowId xmlns:a16="http://schemas.microsoft.com/office/drawing/2014/main" val="3721561509"/>
                  </a:ext>
                </a:extLst>
              </a:tr>
              <a:tr h="182880">
                <a:tc>
                  <a:txBody>
                    <a:bodyPr/>
                    <a:lstStyle/>
                    <a:p>
                      <a:pPr algn="l" fontAlgn="b"/>
                      <a:r>
                        <a:rPr lang="hu-HU" sz="1400" b="0" i="0" u="none" strike="noStrike">
                          <a:solidFill>
                            <a:srgbClr val="002060"/>
                          </a:solidFill>
                          <a:effectLst/>
                          <a:latin typeface="Calibri" panose="020F0502020204030204" pitchFamily="34" charset="0"/>
                        </a:rPr>
                        <a:t>Estonia</a:t>
                      </a:r>
                    </a:p>
                  </a:txBody>
                  <a:tcPr marL="7620" marR="7620" marT="7620" marB="0" anchor="b">
                    <a:lnL>
                      <a:noFill/>
                    </a:lnL>
                    <a:lnR>
                      <a:noFill/>
                    </a:lnR>
                    <a:lnT>
                      <a:noFill/>
                    </a:lnT>
                    <a:lnB>
                      <a:noFill/>
                    </a:lnB>
                  </a:tcPr>
                </a:tc>
                <a:tc>
                  <a:txBody>
                    <a:bodyPr/>
                    <a:lstStyle/>
                    <a:p>
                      <a:pPr algn="ctr" fontAlgn="b"/>
                      <a:r>
                        <a:rPr lang="hu-HU" sz="1400" b="0" i="0" u="none" strike="noStrike">
                          <a:solidFill>
                            <a:srgbClr val="002060"/>
                          </a:solidFill>
                          <a:effectLst/>
                          <a:latin typeface="Calibri" panose="020F0502020204030204" pitchFamily="34" charset="0"/>
                        </a:rPr>
                        <a:t>0.2</a:t>
                      </a:r>
                    </a:p>
                  </a:txBody>
                  <a:tcPr marL="7620" marR="7620" marT="7620" marB="0" anchor="b">
                    <a:lnL>
                      <a:noFill/>
                    </a:lnL>
                    <a:lnR>
                      <a:noFill/>
                    </a:lnR>
                    <a:lnT>
                      <a:noFill/>
                    </a:lnT>
                    <a:lnB>
                      <a:noFill/>
                    </a:lnB>
                  </a:tcPr>
                </a:tc>
                <a:tc>
                  <a:txBody>
                    <a:bodyPr/>
                    <a:lstStyle/>
                    <a:p>
                      <a:pPr algn="l" fontAlgn="b"/>
                      <a:endParaRPr lang="hu-HU" sz="1400" b="0" i="0" u="none" strike="noStrike">
                        <a:solidFill>
                          <a:srgbClr val="002060"/>
                        </a:solidFill>
                        <a:effectLst/>
                        <a:latin typeface="Calibri" panose="020F0502020204030204" pitchFamily="34" charset="0"/>
                      </a:endParaRPr>
                    </a:p>
                  </a:txBody>
                  <a:tcPr marL="7620" marR="7620" marT="7620" marB="0" anchor="b">
                    <a:lnL>
                      <a:noFill/>
                    </a:lnL>
                    <a:lnR>
                      <a:noFill/>
                    </a:lnR>
                    <a:lnT>
                      <a:noFill/>
                    </a:lnT>
                    <a:lnB>
                      <a:noFill/>
                    </a:lnB>
                  </a:tcPr>
                </a:tc>
                <a:tc>
                  <a:txBody>
                    <a:bodyPr/>
                    <a:lstStyle/>
                    <a:p>
                      <a:pPr algn="l" fontAlgn="b"/>
                      <a:r>
                        <a:rPr lang="hu-HU" sz="1400" b="0" i="0" u="none" strike="noStrike">
                          <a:solidFill>
                            <a:srgbClr val="002060"/>
                          </a:solidFill>
                          <a:effectLst/>
                          <a:latin typeface="Calibri" panose="020F0502020204030204" pitchFamily="34" charset="0"/>
                        </a:rPr>
                        <a:t>Luxembourg</a:t>
                      </a:r>
                    </a:p>
                  </a:txBody>
                  <a:tcPr marL="7620" marR="7620" marT="7620" marB="0" anchor="b">
                    <a:lnL>
                      <a:noFill/>
                    </a:lnL>
                    <a:lnR>
                      <a:noFill/>
                    </a:lnR>
                    <a:lnT>
                      <a:noFill/>
                    </a:lnT>
                    <a:lnB>
                      <a:noFill/>
                    </a:lnB>
                  </a:tcPr>
                </a:tc>
                <a:tc>
                  <a:txBody>
                    <a:bodyPr/>
                    <a:lstStyle/>
                    <a:p>
                      <a:pPr algn="ctr" fontAlgn="b"/>
                      <a:r>
                        <a:rPr lang="hu-HU" sz="1400" b="0" i="0" u="none" strike="noStrike">
                          <a:solidFill>
                            <a:srgbClr val="002060"/>
                          </a:solidFill>
                          <a:effectLst/>
                          <a:latin typeface="Calibri" panose="020F0502020204030204" pitchFamily="34" charset="0"/>
                        </a:rPr>
                        <a:t>0.5</a:t>
                      </a:r>
                    </a:p>
                  </a:txBody>
                  <a:tcPr marL="7620" marR="7620" marT="7620" marB="0" anchor="b">
                    <a:lnL>
                      <a:noFill/>
                    </a:lnL>
                    <a:lnR>
                      <a:noFill/>
                    </a:lnR>
                    <a:lnT>
                      <a:noFill/>
                    </a:lnT>
                    <a:lnB>
                      <a:noFill/>
                    </a:lnB>
                  </a:tcPr>
                </a:tc>
                <a:tc>
                  <a:txBody>
                    <a:bodyPr/>
                    <a:lstStyle/>
                    <a:p>
                      <a:pPr algn="l" fontAlgn="b"/>
                      <a:endParaRPr lang="hu-HU" sz="1400" b="0" i="0" u="none" strike="noStrike">
                        <a:solidFill>
                          <a:srgbClr val="002060"/>
                        </a:solidFill>
                        <a:effectLst/>
                        <a:latin typeface="Calibri" panose="020F0502020204030204" pitchFamily="34" charset="0"/>
                      </a:endParaRPr>
                    </a:p>
                  </a:txBody>
                  <a:tcPr marL="7620" marR="7620" marT="7620" marB="0" anchor="b">
                    <a:lnL>
                      <a:noFill/>
                    </a:lnL>
                    <a:lnR>
                      <a:noFill/>
                    </a:lnR>
                    <a:lnT>
                      <a:noFill/>
                    </a:lnT>
                    <a:lnB>
                      <a:noFill/>
                    </a:lnB>
                  </a:tcPr>
                </a:tc>
                <a:tc>
                  <a:txBody>
                    <a:bodyPr/>
                    <a:lstStyle/>
                    <a:p>
                      <a:pPr algn="l" fontAlgn="b"/>
                      <a:r>
                        <a:rPr lang="hu-HU" sz="1400" b="0" i="0" u="none" strike="noStrike">
                          <a:solidFill>
                            <a:srgbClr val="002060"/>
                          </a:solidFill>
                          <a:effectLst/>
                          <a:latin typeface="Calibri" panose="020F0502020204030204" pitchFamily="34" charset="0"/>
                        </a:rPr>
                        <a:t>Sweden</a:t>
                      </a:r>
                    </a:p>
                  </a:txBody>
                  <a:tcPr marL="7620" marR="7620" marT="7620" marB="0" anchor="b">
                    <a:lnL>
                      <a:noFill/>
                    </a:lnL>
                    <a:lnR>
                      <a:noFill/>
                    </a:lnR>
                    <a:lnT>
                      <a:noFill/>
                    </a:lnT>
                    <a:lnB>
                      <a:noFill/>
                    </a:lnB>
                  </a:tcPr>
                </a:tc>
                <a:tc>
                  <a:txBody>
                    <a:bodyPr/>
                    <a:lstStyle/>
                    <a:p>
                      <a:pPr algn="ctr" fontAlgn="b"/>
                      <a:r>
                        <a:rPr lang="hu-HU" sz="1400" b="0" i="0" u="none" strike="noStrike">
                          <a:solidFill>
                            <a:srgbClr val="002060"/>
                          </a:solidFill>
                          <a:effectLst/>
                          <a:latin typeface="Calibri" panose="020F0502020204030204" pitchFamily="34" charset="0"/>
                        </a:rPr>
                        <a:t>0.2</a:t>
                      </a:r>
                    </a:p>
                  </a:txBody>
                  <a:tcPr marL="7620" marR="7620" marT="7620" marB="0" anchor="b">
                    <a:lnL>
                      <a:noFill/>
                    </a:lnL>
                    <a:lnR>
                      <a:noFill/>
                    </a:lnR>
                    <a:lnT>
                      <a:noFill/>
                    </a:lnT>
                    <a:lnB>
                      <a:noFill/>
                    </a:lnB>
                  </a:tcPr>
                </a:tc>
                <a:extLst>
                  <a:ext uri="{0D108BD9-81ED-4DB2-BD59-A6C34878D82A}">
                    <a16:rowId xmlns:a16="http://schemas.microsoft.com/office/drawing/2014/main" val="3116890261"/>
                  </a:ext>
                </a:extLst>
              </a:tr>
              <a:tr h="182880">
                <a:tc>
                  <a:txBody>
                    <a:bodyPr/>
                    <a:lstStyle/>
                    <a:p>
                      <a:pPr algn="l" fontAlgn="b"/>
                      <a:r>
                        <a:rPr lang="hu-HU" sz="1400" b="0" i="0" u="none" strike="noStrike">
                          <a:solidFill>
                            <a:srgbClr val="002060"/>
                          </a:solidFill>
                          <a:effectLst/>
                          <a:latin typeface="Calibri" panose="020F0502020204030204" pitchFamily="34" charset="0"/>
                        </a:rPr>
                        <a:t>Finland</a:t>
                      </a:r>
                    </a:p>
                  </a:txBody>
                  <a:tcPr marL="7620" marR="7620" marT="7620" marB="0" anchor="b">
                    <a:lnL>
                      <a:noFill/>
                    </a:lnL>
                    <a:lnR>
                      <a:noFill/>
                    </a:lnR>
                    <a:lnT>
                      <a:noFill/>
                    </a:lnT>
                    <a:lnB>
                      <a:noFill/>
                    </a:lnB>
                  </a:tcPr>
                </a:tc>
                <a:tc>
                  <a:txBody>
                    <a:bodyPr/>
                    <a:lstStyle/>
                    <a:p>
                      <a:pPr algn="ctr" fontAlgn="b"/>
                      <a:r>
                        <a:rPr lang="hu-HU" sz="1400" b="0" i="0" u="none" strike="noStrike">
                          <a:solidFill>
                            <a:srgbClr val="002060"/>
                          </a:solidFill>
                          <a:effectLst/>
                          <a:latin typeface="Calibri" panose="020F0502020204030204" pitchFamily="34" charset="0"/>
                        </a:rPr>
                        <a:t>0.5</a:t>
                      </a:r>
                    </a:p>
                  </a:txBody>
                  <a:tcPr marL="7620" marR="7620" marT="7620" marB="0" anchor="b">
                    <a:lnL>
                      <a:noFill/>
                    </a:lnL>
                    <a:lnR>
                      <a:noFill/>
                    </a:lnR>
                    <a:lnT>
                      <a:noFill/>
                    </a:lnT>
                    <a:lnB>
                      <a:noFill/>
                    </a:lnB>
                  </a:tcPr>
                </a:tc>
                <a:tc>
                  <a:txBody>
                    <a:bodyPr/>
                    <a:lstStyle/>
                    <a:p>
                      <a:pPr algn="l" fontAlgn="b"/>
                      <a:endParaRPr lang="hu-HU" sz="1400" b="0" i="0" u="none" strike="noStrike">
                        <a:solidFill>
                          <a:srgbClr val="002060"/>
                        </a:solidFill>
                        <a:effectLst/>
                        <a:latin typeface="Calibri" panose="020F0502020204030204" pitchFamily="34" charset="0"/>
                      </a:endParaRPr>
                    </a:p>
                  </a:txBody>
                  <a:tcPr marL="7620" marR="7620" marT="7620" marB="0" anchor="b">
                    <a:lnL>
                      <a:noFill/>
                    </a:lnL>
                    <a:lnR>
                      <a:noFill/>
                    </a:lnR>
                    <a:lnT>
                      <a:noFill/>
                    </a:lnT>
                    <a:lnB>
                      <a:noFill/>
                    </a:lnB>
                  </a:tcPr>
                </a:tc>
                <a:tc>
                  <a:txBody>
                    <a:bodyPr/>
                    <a:lstStyle/>
                    <a:p>
                      <a:pPr algn="l" fontAlgn="b"/>
                      <a:r>
                        <a:rPr lang="hu-HU" sz="1400" b="0" i="0" u="none" strike="noStrike">
                          <a:solidFill>
                            <a:srgbClr val="002060"/>
                          </a:solidFill>
                          <a:effectLst/>
                          <a:latin typeface="Calibri" panose="020F0502020204030204" pitchFamily="34" charset="0"/>
                        </a:rPr>
                        <a:t>Malta</a:t>
                      </a:r>
                    </a:p>
                  </a:txBody>
                  <a:tcPr marL="7620" marR="7620" marT="7620" marB="0" anchor="b">
                    <a:lnL>
                      <a:noFill/>
                    </a:lnL>
                    <a:lnR>
                      <a:noFill/>
                    </a:lnR>
                    <a:lnT>
                      <a:noFill/>
                    </a:lnT>
                    <a:lnB>
                      <a:noFill/>
                    </a:lnB>
                  </a:tcPr>
                </a:tc>
                <a:tc>
                  <a:txBody>
                    <a:bodyPr/>
                    <a:lstStyle/>
                    <a:p>
                      <a:pPr algn="ctr" fontAlgn="b"/>
                      <a:r>
                        <a:rPr lang="hu-HU" sz="1400" b="0" i="0" u="none" strike="noStrike">
                          <a:solidFill>
                            <a:srgbClr val="002060"/>
                          </a:solidFill>
                          <a:effectLst/>
                          <a:latin typeface="Calibri" panose="020F0502020204030204" pitchFamily="34" charset="0"/>
                        </a:rPr>
                        <a:t>0.5</a:t>
                      </a:r>
                    </a:p>
                  </a:txBody>
                  <a:tcPr marL="7620" marR="7620" marT="7620" marB="0" anchor="b">
                    <a:lnL>
                      <a:noFill/>
                    </a:lnL>
                    <a:lnR>
                      <a:noFill/>
                    </a:lnR>
                    <a:lnT>
                      <a:noFill/>
                    </a:lnT>
                    <a:lnB>
                      <a:noFill/>
                    </a:lnB>
                  </a:tcPr>
                </a:tc>
                <a:tc>
                  <a:txBody>
                    <a:bodyPr/>
                    <a:lstStyle/>
                    <a:p>
                      <a:pPr algn="l" fontAlgn="b"/>
                      <a:endParaRPr lang="hu-HU" sz="1400" b="0" i="0" u="none" strike="noStrike">
                        <a:solidFill>
                          <a:srgbClr val="002060"/>
                        </a:solidFill>
                        <a:effectLst/>
                        <a:latin typeface="Calibri" panose="020F0502020204030204" pitchFamily="34" charset="0"/>
                      </a:endParaRPr>
                    </a:p>
                  </a:txBody>
                  <a:tcPr marL="7620" marR="7620" marT="7620" marB="0" anchor="b">
                    <a:lnL>
                      <a:noFill/>
                    </a:lnL>
                    <a:lnR>
                      <a:noFill/>
                    </a:lnR>
                    <a:lnT>
                      <a:noFill/>
                    </a:lnT>
                    <a:lnB>
                      <a:noFill/>
                    </a:lnB>
                  </a:tcPr>
                </a:tc>
                <a:tc>
                  <a:txBody>
                    <a:bodyPr/>
                    <a:lstStyle/>
                    <a:p>
                      <a:pPr algn="l" fontAlgn="b"/>
                      <a:r>
                        <a:rPr lang="hu-HU" sz="1400" b="0" i="0" u="none" strike="noStrike">
                          <a:solidFill>
                            <a:srgbClr val="002060"/>
                          </a:solidFill>
                          <a:effectLst/>
                          <a:latin typeface="Calibri" panose="020F0502020204030204" pitchFamily="34" charset="0"/>
                        </a:rPr>
                        <a:t>UK, except Scotland (0.5)</a:t>
                      </a:r>
                    </a:p>
                  </a:txBody>
                  <a:tcPr marL="7620" marR="7620" marT="7620" marB="0" anchor="b">
                    <a:lnL>
                      <a:noFill/>
                    </a:lnL>
                    <a:lnR>
                      <a:noFill/>
                    </a:lnR>
                    <a:lnT>
                      <a:noFill/>
                    </a:lnT>
                    <a:lnB>
                      <a:noFill/>
                    </a:lnB>
                  </a:tcPr>
                </a:tc>
                <a:tc>
                  <a:txBody>
                    <a:bodyPr/>
                    <a:lstStyle/>
                    <a:p>
                      <a:pPr algn="ctr" fontAlgn="b"/>
                      <a:r>
                        <a:rPr lang="hu-HU" sz="1400" b="0" i="0" u="none" strike="noStrike">
                          <a:solidFill>
                            <a:srgbClr val="002060"/>
                          </a:solidFill>
                          <a:effectLst/>
                          <a:latin typeface="Calibri" panose="020F0502020204030204" pitchFamily="34" charset="0"/>
                        </a:rPr>
                        <a:t>0.8</a:t>
                      </a:r>
                    </a:p>
                  </a:txBody>
                  <a:tcPr marL="7620" marR="7620" marT="7620" marB="0" anchor="b">
                    <a:lnL>
                      <a:noFill/>
                    </a:lnL>
                    <a:lnR>
                      <a:noFill/>
                    </a:lnR>
                    <a:lnT>
                      <a:noFill/>
                    </a:lnT>
                    <a:lnB>
                      <a:noFill/>
                    </a:lnB>
                  </a:tcPr>
                </a:tc>
                <a:extLst>
                  <a:ext uri="{0D108BD9-81ED-4DB2-BD59-A6C34878D82A}">
                    <a16:rowId xmlns:a16="http://schemas.microsoft.com/office/drawing/2014/main" val="3591784924"/>
                  </a:ext>
                </a:extLst>
              </a:tr>
              <a:tr h="182880">
                <a:tc>
                  <a:txBody>
                    <a:bodyPr/>
                    <a:lstStyle/>
                    <a:p>
                      <a:pPr algn="l" fontAlgn="b"/>
                      <a:r>
                        <a:rPr lang="hu-HU" sz="1400" b="0" i="0" u="none" strike="noStrike">
                          <a:solidFill>
                            <a:srgbClr val="002060"/>
                          </a:solidFill>
                          <a:effectLst/>
                          <a:latin typeface="Calibri" panose="020F0502020204030204" pitchFamily="34" charset="0"/>
                        </a:rPr>
                        <a:t>France</a:t>
                      </a:r>
                    </a:p>
                  </a:txBody>
                  <a:tcPr marL="7620" marR="7620" marT="7620" marB="0" anchor="b">
                    <a:lnL>
                      <a:noFill/>
                    </a:lnL>
                    <a:lnR>
                      <a:noFill/>
                    </a:lnR>
                    <a:lnT>
                      <a:noFill/>
                    </a:lnT>
                    <a:lnB>
                      <a:noFill/>
                    </a:lnB>
                  </a:tcPr>
                </a:tc>
                <a:tc>
                  <a:txBody>
                    <a:bodyPr/>
                    <a:lstStyle/>
                    <a:p>
                      <a:pPr algn="ctr" fontAlgn="b"/>
                      <a:r>
                        <a:rPr lang="hu-HU" sz="1400" b="0" i="0" u="none" strike="noStrike">
                          <a:solidFill>
                            <a:srgbClr val="002060"/>
                          </a:solidFill>
                          <a:effectLst/>
                          <a:latin typeface="Calibri" panose="020F0502020204030204" pitchFamily="34" charset="0"/>
                        </a:rPr>
                        <a:t>0.5</a:t>
                      </a:r>
                    </a:p>
                  </a:txBody>
                  <a:tcPr marL="7620" marR="7620" marT="7620" marB="0" anchor="b">
                    <a:lnL>
                      <a:noFill/>
                    </a:lnL>
                    <a:lnR>
                      <a:noFill/>
                    </a:lnR>
                    <a:lnT>
                      <a:noFill/>
                    </a:lnT>
                    <a:lnB>
                      <a:noFill/>
                    </a:lnB>
                  </a:tcPr>
                </a:tc>
                <a:tc>
                  <a:txBody>
                    <a:bodyPr/>
                    <a:lstStyle/>
                    <a:p>
                      <a:pPr algn="l" fontAlgn="b"/>
                      <a:endParaRPr lang="hu-HU" sz="1400" b="0" i="0" u="none" strike="noStrike">
                        <a:solidFill>
                          <a:srgbClr val="002060"/>
                        </a:solidFill>
                        <a:effectLst/>
                        <a:latin typeface="Calibri" panose="020F0502020204030204" pitchFamily="34" charset="0"/>
                      </a:endParaRPr>
                    </a:p>
                  </a:txBody>
                  <a:tcPr marL="7620" marR="7620" marT="7620" marB="0" anchor="b">
                    <a:lnL>
                      <a:noFill/>
                    </a:lnL>
                    <a:lnR>
                      <a:noFill/>
                    </a:lnR>
                    <a:lnT>
                      <a:noFill/>
                    </a:lnT>
                    <a:lnB>
                      <a:noFill/>
                    </a:lnB>
                  </a:tcPr>
                </a:tc>
                <a:tc>
                  <a:txBody>
                    <a:bodyPr/>
                    <a:lstStyle/>
                    <a:p>
                      <a:pPr algn="l" fontAlgn="b"/>
                      <a:r>
                        <a:rPr lang="hu-HU" sz="1400" b="0" i="0" u="none" strike="noStrike">
                          <a:solidFill>
                            <a:srgbClr val="002060"/>
                          </a:solidFill>
                          <a:effectLst/>
                          <a:latin typeface="Calibri" panose="020F0502020204030204" pitchFamily="34" charset="0"/>
                        </a:rPr>
                        <a:t>Netherlands</a:t>
                      </a:r>
                    </a:p>
                  </a:txBody>
                  <a:tcPr marL="7620" marR="7620" marT="7620" marB="0" anchor="b">
                    <a:lnL>
                      <a:noFill/>
                    </a:lnL>
                    <a:lnR>
                      <a:noFill/>
                    </a:lnR>
                    <a:lnT>
                      <a:noFill/>
                    </a:lnT>
                    <a:lnB>
                      <a:noFill/>
                    </a:lnB>
                  </a:tcPr>
                </a:tc>
                <a:tc>
                  <a:txBody>
                    <a:bodyPr/>
                    <a:lstStyle/>
                    <a:p>
                      <a:pPr algn="ctr" fontAlgn="b"/>
                      <a:r>
                        <a:rPr lang="hu-HU" sz="1400" b="0" i="0" u="none" strike="noStrike">
                          <a:solidFill>
                            <a:srgbClr val="002060"/>
                          </a:solidFill>
                          <a:effectLst/>
                          <a:latin typeface="Calibri" panose="020F0502020204030204" pitchFamily="34" charset="0"/>
                        </a:rPr>
                        <a:t>0.5</a:t>
                      </a:r>
                    </a:p>
                  </a:txBody>
                  <a:tcPr marL="7620" marR="7620" marT="7620" marB="0" anchor="b">
                    <a:lnL>
                      <a:noFill/>
                    </a:lnL>
                    <a:lnR>
                      <a:noFill/>
                    </a:lnR>
                    <a:lnT>
                      <a:noFill/>
                    </a:lnT>
                    <a:lnB>
                      <a:noFill/>
                    </a:lnB>
                  </a:tcPr>
                </a:tc>
                <a:tc>
                  <a:txBody>
                    <a:bodyPr/>
                    <a:lstStyle/>
                    <a:p>
                      <a:pPr algn="l" fontAlgn="b"/>
                      <a:endParaRPr lang="hu-HU" sz="1400" b="0" i="0" u="none" strike="noStrike">
                        <a:solidFill>
                          <a:srgbClr val="002060"/>
                        </a:solidFill>
                        <a:effectLst/>
                        <a:latin typeface="Calibri" panose="020F0502020204030204" pitchFamily="34" charset="0"/>
                      </a:endParaRPr>
                    </a:p>
                  </a:txBody>
                  <a:tcPr marL="7620" marR="7620" marT="7620" marB="0" anchor="b">
                    <a:lnL>
                      <a:noFill/>
                    </a:lnL>
                    <a:lnR>
                      <a:noFill/>
                    </a:lnR>
                    <a:lnT>
                      <a:noFill/>
                    </a:lnT>
                    <a:lnB>
                      <a:noFill/>
                    </a:lnB>
                  </a:tcPr>
                </a:tc>
                <a:tc>
                  <a:txBody>
                    <a:bodyPr/>
                    <a:lstStyle/>
                    <a:p>
                      <a:pPr algn="l" fontAlgn="b"/>
                      <a:r>
                        <a:rPr lang="hu-HU" sz="1400" b="0" i="0" u="none" strike="noStrike">
                          <a:solidFill>
                            <a:srgbClr val="002060"/>
                          </a:solidFill>
                          <a:effectLst/>
                          <a:latin typeface="Calibri" panose="020F0502020204030204" pitchFamily="34" charset="0"/>
                        </a:rPr>
                        <a:t>Switzerland</a:t>
                      </a:r>
                    </a:p>
                  </a:txBody>
                  <a:tcPr marL="7620" marR="7620" marT="7620" marB="0" anchor="b">
                    <a:lnL>
                      <a:noFill/>
                    </a:lnL>
                    <a:lnR>
                      <a:noFill/>
                    </a:lnR>
                    <a:lnT>
                      <a:noFill/>
                    </a:lnT>
                    <a:lnB>
                      <a:noFill/>
                    </a:lnB>
                  </a:tcPr>
                </a:tc>
                <a:tc>
                  <a:txBody>
                    <a:bodyPr/>
                    <a:lstStyle/>
                    <a:p>
                      <a:pPr algn="ctr" fontAlgn="b"/>
                      <a:r>
                        <a:rPr lang="hu-HU" sz="1400" b="0" i="0" u="none" strike="noStrike" dirty="0">
                          <a:solidFill>
                            <a:srgbClr val="002060"/>
                          </a:solidFill>
                          <a:effectLst/>
                          <a:latin typeface="Calibri" panose="020F0502020204030204" pitchFamily="34" charset="0"/>
                        </a:rPr>
                        <a:t>0.5</a:t>
                      </a:r>
                    </a:p>
                  </a:txBody>
                  <a:tcPr marL="7620" marR="7620" marT="7620" marB="0" anchor="b">
                    <a:lnL>
                      <a:noFill/>
                    </a:lnL>
                    <a:lnR>
                      <a:noFill/>
                    </a:lnR>
                    <a:lnT>
                      <a:noFill/>
                    </a:lnT>
                    <a:lnB>
                      <a:noFill/>
                    </a:lnB>
                  </a:tcPr>
                </a:tc>
                <a:extLst>
                  <a:ext uri="{0D108BD9-81ED-4DB2-BD59-A6C34878D82A}">
                    <a16:rowId xmlns:a16="http://schemas.microsoft.com/office/drawing/2014/main" val="1382867068"/>
                  </a:ext>
                </a:extLst>
              </a:tr>
            </a:tbl>
          </a:graphicData>
        </a:graphic>
      </p:graphicFrame>
    </p:spTree>
    <p:extLst>
      <p:ext uri="{BB962C8B-B14F-4D97-AF65-F5344CB8AC3E}">
        <p14:creationId xmlns:p14="http://schemas.microsoft.com/office/powerpoint/2010/main" val="269036257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C07440F5-4A68-476E-A4D5-E130C3223BC8}"/>
              </a:ext>
            </a:extLst>
          </p:cNvPr>
          <p:cNvSpPr>
            <a:spLocks noGrp="1"/>
          </p:cNvSpPr>
          <p:nvPr>
            <p:ph type="title"/>
          </p:nvPr>
        </p:nvSpPr>
        <p:spPr/>
        <p:txBody>
          <a:bodyPr/>
          <a:lstStyle/>
          <a:p>
            <a:r>
              <a:rPr lang="en-US" b="1" dirty="0"/>
              <a:t>2. </a:t>
            </a:r>
            <a:r>
              <a:rPr lang="en-US" b="1" dirty="0" err="1"/>
              <a:t>fejezet</a:t>
            </a:r>
            <a:r>
              <a:rPr lang="en-US" b="1" dirty="0"/>
              <a:t>: </a:t>
            </a:r>
            <a:r>
              <a:rPr lang="en-US" b="1" dirty="0" err="1"/>
              <a:t>Alkohol</a:t>
            </a:r>
            <a:r>
              <a:rPr lang="hu-HU" b="1" dirty="0"/>
              <a:t>, folyt.4.</a:t>
            </a:r>
            <a:endParaRPr lang="en-US" b="1" dirty="0"/>
          </a:p>
        </p:txBody>
      </p:sp>
      <p:sp>
        <p:nvSpPr>
          <p:cNvPr id="4" name="Espace réservé du numéro de diapositive 3">
            <a:extLst>
              <a:ext uri="{FF2B5EF4-FFF2-40B4-BE49-F238E27FC236}">
                <a16:creationId xmlns:a16="http://schemas.microsoft.com/office/drawing/2014/main" id="{1284DB01-732C-496E-AB43-8DE56314CCC7}"/>
              </a:ext>
            </a:extLst>
          </p:cNvPr>
          <p:cNvSpPr>
            <a:spLocks noGrp="1"/>
          </p:cNvSpPr>
          <p:nvPr>
            <p:ph type="sldNum" sz="quarter" idx="12"/>
          </p:nvPr>
        </p:nvSpPr>
        <p:spPr>
          <a:xfrm>
            <a:off x="-189217" y="8479096"/>
            <a:ext cx="727444" cy="486833"/>
          </a:xfrm>
          <a:prstGeom prst="rect">
            <a:avLst/>
          </a:prstGeom>
        </p:spPr>
        <p:txBody>
          <a:bodyPr vert="horz" lIns="122079" tIns="61039" rIns="122079" bIns="61039" rtlCol="0" anchor="ctr"/>
          <a:lstStyle>
            <a:defPPr>
              <a:defRPr lang="fr-FR"/>
            </a:defPPr>
            <a:lvl1pPr algn="r" rtl="0" fontAlgn="base">
              <a:spcBef>
                <a:spcPct val="0"/>
              </a:spcBef>
              <a:spcAft>
                <a:spcPct val="0"/>
              </a:spcAft>
              <a:defRPr sz="1467" kern="1200">
                <a:solidFill>
                  <a:schemeClr val="tx1"/>
                </a:solidFill>
                <a:latin typeface="+mn-lt"/>
                <a:ea typeface="+mn-ea"/>
                <a:cs typeface="Arial" charset="0"/>
              </a:defRPr>
            </a:lvl1pPr>
            <a:lvl2pPr marL="609585" algn="l" rtl="0" fontAlgn="base">
              <a:spcBef>
                <a:spcPct val="0"/>
              </a:spcBef>
              <a:spcAft>
                <a:spcPct val="0"/>
              </a:spcAft>
              <a:defRPr kern="1200">
                <a:solidFill>
                  <a:schemeClr val="tx1"/>
                </a:solidFill>
                <a:latin typeface="Arial" charset="0"/>
                <a:ea typeface="+mn-ea"/>
                <a:cs typeface="Arial" charset="0"/>
              </a:defRPr>
            </a:lvl2pPr>
            <a:lvl3pPr marL="1219170" algn="l" rtl="0" fontAlgn="base">
              <a:spcBef>
                <a:spcPct val="0"/>
              </a:spcBef>
              <a:spcAft>
                <a:spcPct val="0"/>
              </a:spcAft>
              <a:defRPr kern="1200">
                <a:solidFill>
                  <a:schemeClr val="tx1"/>
                </a:solidFill>
                <a:latin typeface="Arial" charset="0"/>
                <a:ea typeface="+mn-ea"/>
                <a:cs typeface="Arial" charset="0"/>
              </a:defRPr>
            </a:lvl3pPr>
            <a:lvl4pPr marL="1828754" algn="l" rtl="0" fontAlgn="base">
              <a:spcBef>
                <a:spcPct val="0"/>
              </a:spcBef>
              <a:spcAft>
                <a:spcPct val="0"/>
              </a:spcAft>
              <a:defRPr kern="1200">
                <a:solidFill>
                  <a:schemeClr val="tx1"/>
                </a:solidFill>
                <a:latin typeface="Arial" charset="0"/>
                <a:ea typeface="+mn-ea"/>
                <a:cs typeface="Arial" charset="0"/>
              </a:defRPr>
            </a:lvl4pPr>
            <a:lvl5pPr marL="2438339" algn="l" rtl="0" fontAlgn="base">
              <a:spcBef>
                <a:spcPct val="0"/>
              </a:spcBef>
              <a:spcAft>
                <a:spcPct val="0"/>
              </a:spcAft>
              <a:defRPr kern="1200">
                <a:solidFill>
                  <a:schemeClr val="tx1"/>
                </a:solidFill>
                <a:latin typeface="Arial" charset="0"/>
                <a:ea typeface="+mn-ea"/>
                <a:cs typeface="Arial" charset="0"/>
              </a:defRPr>
            </a:lvl5pPr>
            <a:lvl6pPr marL="3047924" algn="l" defTabSz="1219170" rtl="0" eaLnBrk="1" latinLnBrk="0" hangingPunct="1">
              <a:defRPr kern="1200">
                <a:solidFill>
                  <a:schemeClr val="tx1"/>
                </a:solidFill>
                <a:latin typeface="Arial" charset="0"/>
                <a:ea typeface="+mn-ea"/>
                <a:cs typeface="Arial" charset="0"/>
              </a:defRPr>
            </a:lvl6pPr>
            <a:lvl7pPr marL="3657509" algn="l" defTabSz="1219170" rtl="0" eaLnBrk="1" latinLnBrk="0" hangingPunct="1">
              <a:defRPr kern="1200">
                <a:solidFill>
                  <a:schemeClr val="tx1"/>
                </a:solidFill>
                <a:latin typeface="Arial" charset="0"/>
                <a:ea typeface="+mn-ea"/>
                <a:cs typeface="Arial" charset="0"/>
              </a:defRPr>
            </a:lvl7pPr>
            <a:lvl8pPr marL="4267093" algn="l" defTabSz="1219170" rtl="0" eaLnBrk="1" latinLnBrk="0" hangingPunct="1">
              <a:defRPr kern="1200">
                <a:solidFill>
                  <a:schemeClr val="tx1"/>
                </a:solidFill>
                <a:latin typeface="Arial" charset="0"/>
                <a:ea typeface="+mn-ea"/>
                <a:cs typeface="Arial" charset="0"/>
              </a:defRPr>
            </a:lvl8pPr>
            <a:lvl9pPr marL="4876678" algn="l" defTabSz="1219170" rtl="0" eaLnBrk="1" latinLnBrk="0" hangingPunct="1">
              <a:defRPr kern="1200">
                <a:solidFill>
                  <a:schemeClr val="tx1"/>
                </a:solidFill>
                <a:latin typeface="Arial" charset="0"/>
                <a:ea typeface="+mn-ea"/>
                <a:cs typeface="Arial" charset="0"/>
              </a:defRPr>
            </a:lvl9pPr>
          </a:lstStyle>
          <a:p>
            <a:pPr defTabSz="1219170" eaLnBrk="0" hangingPunct="0"/>
            <a:fld id="{0EB3E5AF-D5C2-496C-A08C-C1F7B0D398D0}" type="slidenum">
              <a:rPr lang="fr-FR">
                <a:solidFill>
                  <a:srgbClr val="000066"/>
                </a:solidFill>
                <a:latin typeface="Calibri"/>
              </a:rPr>
              <a:pPr defTabSz="1219170" eaLnBrk="0" hangingPunct="0"/>
              <a:t>11</a:t>
            </a:fld>
            <a:endParaRPr lang="fr-FR">
              <a:solidFill>
                <a:srgbClr val="000066"/>
              </a:solidFill>
              <a:latin typeface="Calibri"/>
            </a:endParaRPr>
          </a:p>
        </p:txBody>
      </p:sp>
      <p:sp>
        <p:nvSpPr>
          <p:cNvPr id="5" name="Espace réservé du numéro de diapositive 3">
            <a:extLst>
              <a:ext uri="{FF2B5EF4-FFF2-40B4-BE49-F238E27FC236}">
                <a16:creationId xmlns:a16="http://schemas.microsoft.com/office/drawing/2014/main" id="{CF7AEBDF-0ECE-433A-BFF7-A19D361297DE}"/>
              </a:ext>
            </a:extLst>
          </p:cNvPr>
          <p:cNvSpPr txBox="1">
            <a:spLocks/>
          </p:cNvSpPr>
          <p:nvPr/>
        </p:nvSpPr>
        <p:spPr>
          <a:xfrm>
            <a:off x="11298722" y="6329374"/>
            <a:ext cx="727444" cy="486833"/>
          </a:xfrm>
          <a:prstGeom prst="rect">
            <a:avLst/>
          </a:prstGeom>
        </p:spPr>
        <p:txBody>
          <a:bodyPr vert="horz" lIns="122079" tIns="61039" rIns="122079" bIns="61039" rtlCol="0" anchor="ctr"/>
          <a:lstStyle>
            <a:defPPr>
              <a:defRPr lang="fr-FR"/>
            </a:defPPr>
            <a:lvl1pPr algn="r" rtl="0" eaLnBrk="0" fontAlgn="base" hangingPunct="0">
              <a:spcBef>
                <a:spcPct val="0"/>
              </a:spcBef>
              <a:spcAft>
                <a:spcPct val="0"/>
              </a:spcAft>
              <a:defRPr sz="1100" kern="1200">
                <a:solidFill>
                  <a:schemeClr val="tx1"/>
                </a:solidFill>
                <a:latin typeface="+mn-lt"/>
                <a:ea typeface="+mn-ea"/>
                <a:cs typeface="Arial" charset="0"/>
              </a:defRPr>
            </a:lvl1pPr>
            <a:lvl2pPr marL="457200" algn="l" rtl="0" eaLnBrk="0" fontAlgn="base" hangingPunct="0">
              <a:spcBef>
                <a:spcPct val="0"/>
              </a:spcBef>
              <a:spcAft>
                <a:spcPct val="0"/>
              </a:spcAft>
              <a:defRPr sz="1600" kern="1200">
                <a:solidFill>
                  <a:schemeClr val="tx1"/>
                </a:solidFill>
                <a:latin typeface="Arial" charset="0"/>
                <a:ea typeface="+mn-ea"/>
                <a:cs typeface="Arial" charset="0"/>
              </a:defRPr>
            </a:lvl2pPr>
            <a:lvl3pPr marL="914400" algn="l" rtl="0" eaLnBrk="0" fontAlgn="base" hangingPunct="0">
              <a:spcBef>
                <a:spcPct val="0"/>
              </a:spcBef>
              <a:spcAft>
                <a:spcPct val="0"/>
              </a:spcAft>
              <a:defRPr sz="1600" kern="1200">
                <a:solidFill>
                  <a:schemeClr val="tx1"/>
                </a:solidFill>
                <a:latin typeface="Arial" charset="0"/>
                <a:ea typeface="+mn-ea"/>
                <a:cs typeface="Arial" charset="0"/>
              </a:defRPr>
            </a:lvl3pPr>
            <a:lvl4pPr marL="1371600" algn="l" rtl="0" eaLnBrk="0" fontAlgn="base" hangingPunct="0">
              <a:spcBef>
                <a:spcPct val="0"/>
              </a:spcBef>
              <a:spcAft>
                <a:spcPct val="0"/>
              </a:spcAft>
              <a:defRPr sz="1600" kern="1200">
                <a:solidFill>
                  <a:schemeClr val="tx1"/>
                </a:solidFill>
                <a:latin typeface="Arial" charset="0"/>
                <a:ea typeface="+mn-ea"/>
                <a:cs typeface="Arial" charset="0"/>
              </a:defRPr>
            </a:lvl4pPr>
            <a:lvl5pPr marL="1828800" algn="l" rtl="0" eaLnBrk="0" fontAlgn="base" hangingPunct="0">
              <a:spcBef>
                <a:spcPct val="0"/>
              </a:spcBef>
              <a:spcAft>
                <a:spcPct val="0"/>
              </a:spcAft>
              <a:defRPr sz="1600" kern="1200">
                <a:solidFill>
                  <a:schemeClr val="tx1"/>
                </a:solidFill>
                <a:latin typeface="Arial" charset="0"/>
                <a:ea typeface="+mn-ea"/>
                <a:cs typeface="Arial" charset="0"/>
              </a:defRPr>
            </a:lvl5pPr>
            <a:lvl6pPr marL="2286000" algn="l" defTabSz="914400" rtl="0" eaLnBrk="1" latinLnBrk="0" hangingPunct="1">
              <a:defRPr sz="1600" kern="1200">
                <a:solidFill>
                  <a:schemeClr val="tx1"/>
                </a:solidFill>
                <a:latin typeface="Arial" charset="0"/>
                <a:ea typeface="+mn-ea"/>
                <a:cs typeface="Arial" charset="0"/>
              </a:defRPr>
            </a:lvl6pPr>
            <a:lvl7pPr marL="2743200" algn="l" defTabSz="914400" rtl="0" eaLnBrk="1" latinLnBrk="0" hangingPunct="1">
              <a:defRPr sz="1600" kern="1200">
                <a:solidFill>
                  <a:schemeClr val="tx1"/>
                </a:solidFill>
                <a:latin typeface="Arial" charset="0"/>
                <a:ea typeface="+mn-ea"/>
                <a:cs typeface="Arial" charset="0"/>
              </a:defRPr>
            </a:lvl7pPr>
            <a:lvl8pPr marL="3200400" algn="l" defTabSz="914400" rtl="0" eaLnBrk="1" latinLnBrk="0" hangingPunct="1">
              <a:defRPr sz="1600" kern="1200">
                <a:solidFill>
                  <a:schemeClr val="tx1"/>
                </a:solidFill>
                <a:latin typeface="Arial" charset="0"/>
                <a:ea typeface="+mn-ea"/>
                <a:cs typeface="Arial" charset="0"/>
              </a:defRPr>
            </a:lvl8pPr>
            <a:lvl9pPr marL="3657600" algn="l" defTabSz="914400" rtl="0" eaLnBrk="1" latinLnBrk="0" hangingPunct="1">
              <a:defRPr sz="1600" kern="1200">
                <a:solidFill>
                  <a:schemeClr val="tx1"/>
                </a:solidFill>
                <a:latin typeface="Arial" charset="0"/>
                <a:ea typeface="+mn-ea"/>
                <a:cs typeface="Arial" charset="0"/>
              </a:defRPr>
            </a:lvl9pPr>
          </a:lstStyle>
          <a:p>
            <a:pPr defTabSz="1219170"/>
            <a:fld id="{0EB3E5AF-D5C2-496C-A08C-C1F7B0D398D0}" type="slidenum">
              <a:rPr lang="fr-FR" sz="1467">
                <a:solidFill>
                  <a:srgbClr val="000066"/>
                </a:solidFill>
                <a:latin typeface="Calibri"/>
              </a:rPr>
              <a:pPr defTabSz="1219170"/>
              <a:t>11</a:t>
            </a:fld>
            <a:endParaRPr lang="fr-FR" sz="1467">
              <a:solidFill>
                <a:srgbClr val="000066"/>
              </a:solidFill>
              <a:latin typeface="Calibri"/>
            </a:endParaRPr>
          </a:p>
        </p:txBody>
      </p:sp>
      <p:sp>
        <p:nvSpPr>
          <p:cNvPr id="8" name="ZoneTexte 7">
            <a:extLst>
              <a:ext uri="{FF2B5EF4-FFF2-40B4-BE49-F238E27FC236}">
                <a16:creationId xmlns:a16="http://schemas.microsoft.com/office/drawing/2014/main" id="{F520A7E4-8C80-430C-821E-E41A5A057ACB}"/>
              </a:ext>
            </a:extLst>
          </p:cNvPr>
          <p:cNvSpPr txBox="1"/>
          <p:nvPr/>
        </p:nvSpPr>
        <p:spPr>
          <a:xfrm>
            <a:off x="254000" y="0"/>
            <a:ext cx="2628540" cy="400110"/>
          </a:xfrm>
          <a:prstGeom prst="rect">
            <a:avLst/>
          </a:prstGeom>
          <a:noFill/>
        </p:spPr>
        <p:txBody>
          <a:bodyPr wrap="none" rtlCol="0">
            <a:spAutoFit/>
          </a:bodyPr>
          <a:lstStyle/>
          <a:p>
            <a:r>
              <a:rPr lang="hu-HU" sz="2000" dirty="0">
                <a:solidFill>
                  <a:srgbClr val="023466"/>
                </a:solidFill>
                <a:latin typeface="+mj-lt"/>
                <a:ea typeface="+mj-ea"/>
                <a:cs typeface="+mj-cs"/>
              </a:rPr>
              <a:t>Pernod Ricard Hungary</a:t>
            </a:r>
            <a:endParaRPr lang="fr-FR" sz="2000" dirty="0">
              <a:solidFill>
                <a:srgbClr val="023466"/>
              </a:solidFill>
              <a:latin typeface="+mj-lt"/>
              <a:ea typeface="+mj-ea"/>
              <a:cs typeface="+mj-cs"/>
            </a:endParaRPr>
          </a:p>
        </p:txBody>
      </p:sp>
      <p:sp>
        <p:nvSpPr>
          <p:cNvPr id="6" name="ZoneTexte 7">
            <a:extLst>
              <a:ext uri="{FF2B5EF4-FFF2-40B4-BE49-F238E27FC236}">
                <a16:creationId xmlns:a16="http://schemas.microsoft.com/office/drawing/2014/main" id="{A2C8BF2F-5370-4960-81F2-69B1C9AA21A8}"/>
              </a:ext>
            </a:extLst>
          </p:cNvPr>
          <p:cNvSpPr txBox="1"/>
          <p:nvPr/>
        </p:nvSpPr>
        <p:spPr>
          <a:xfrm>
            <a:off x="254000" y="1007895"/>
            <a:ext cx="11552518" cy="6863417"/>
          </a:xfrm>
          <a:prstGeom prst="rect">
            <a:avLst/>
          </a:prstGeom>
          <a:noFill/>
        </p:spPr>
        <p:txBody>
          <a:bodyPr wrap="square" rtlCol="0">
            <a:spAutoFit/>
          </a:bodyPr>
          <a:lstStyle/>
          <a:p>
            <a:pPr marL="514350" indent="-514350">
              <a:buFont typeface="+mj-lt"/>
              <a:buAutoNum type="alphaLcParenR" startAt="5"/>
            </a:pPr>
            <a:r>
              <a:rPr lang="hu-HU" sz="2000" b="1" dirty="0">
                <a:solidFill>
                  <a:srgbClr val="023466"/>
                </a:solidFill>
                <a:latin typeface="+mj-lt"/>
                <a:ea typeface="+mj-ea"/>
                <a:cs typeface="+mj-cs"/>
              </a:rPr>
              <a:t>Kijózanodás</a:t>
            </a:r>
            <a:r>
              <a:rPr lang="hu-HU" sz="2000" dirty="0">
                <a:solidFill>
                  <a:srgbClr val="023466"/>
                </a:solidFill>
                <a:latin typeface="+mj-lt"/>
                <a:ea typeface="+mj-ea"/>
                <a:cs typeface="+mj-cs"/>
              </a:rPr>
              <a:t>: Hogyan tudok hamarabb kijózanodni? </a:t>
            </a:r>
            <a:r>
              <a:rPr lang="hu-HU" sz="2000" b="1" dirty="0">
                <a:solidFill>
                  <a:srgbClr val="023466"/>
                </a:solidFill>
                <a:latin typeface="+mj-lt"/>
                <a:ea typeface="+mj-ea"/>
                <a:cs typeface="+mj-cs"/>
              </a:rPr>
              <a:t>Tévhitek</a:t>
            </a:r>
            <a:r>
              <a:rPr lang="hu-HU" sz="2000" dirty="0">
                <a:solidFill>
                  <a:srgbClr val="023466"/>
                </a:solidFill>
                <a:latin typeface="+mj-lt"/>
                <a:ea typeface="+mj-ea"/>
                <a:cs typeface="+mj-cs"/>
              </a:rPr>
              <a:t> az alkoholról</a:t>
            </a:r>
          </a:p>
          <a:p>
            <a:pPr marL="971550" lvl="1" indent="-514350">
              <a:buFont typeface="Arial" panose="020B0604020202020204" pitchFamily="34" charset="0"/>
              <a:buChar char="•"/>
            </a:pPr>
            <a:r>
              <a:rPr lang="hu-HU" sz="2000" dirty="0">
                <a:solidFill>
                  <a:srgbClr val="023466"/>
                </a:solidFill>
                <a:latin typeface="+mj-lt"/>
                <a:ea typeface="+mj-ea"/>
                <a:cs typeface="+mj-cs"/>
              </a:rPr>
              <a:t>A máj és enzimjei folyamatosan, de azonos ütemben dolgoznak, ezt nem lehet semmivel siettetni! Az </a:t>
            </a:r>
            <a:r>
              <a:rPr lang="hu-HU" sz="2000" b="1" dirty="0">
                <a:solidFill>
                  <a:srgbClr val="023466"/>
                </a:solidFill>
                <a:latin typeface="+mj-lt"/>
                <a:ea typeface="+mj-ea"/>
                <a:cs typeface="+mj-cs"/>
              </a:rPr>
              <a:t>alkohol lebontása kizárólag attól függ, mennyit ittál és mikor, és azóta mennyi idő telt el! </a:t>
            </a:r>
          </a:p>
          <a:p>
            <a:pPr marL="971550" lvl="1" indent="-514350">
              <a:buFont typeface="Arial" panose="020B0604020202020204" pitchFamily="34" charset="0"/>
              <a:buChar char="•"/>
            </a:pPr>
            <a:r>
              <a:rPr lang="hu-HU" sz="2000" dirty="0">
                <a:solidFill>
                  <a:srgbClr val="023466"/>
                </a:solidFill>
                <a:latin typeface="+mj-lt"/>
                <a:ea typeface="+mj-ea"/>
                <a:cs typeface="+mj-cs"/>
              </a:rPr>
              <a:t>Tipikus önigazoló tévhitek:</a:t>
            </a:r>
          </a:p>
          <a:p>
            <a:pPr marL="1257300" lvl="2" indent="-342900">
              <a:buFont typeface="Wingdings" panose="05000000000000000000" pitchFamily="2" charset="2"/>
              <a:buChar char="v"/>
            </a:pPr>
            <a:r>
              <a:rPr lang="hu-HU" sz="2000" dirty="0">
                <a:solidFill>
                  <a:srgbClr val="023466"/>
                </a:solidFill>
                <a:latin typeface="+mj-lt"/>
                <a:ea typeface="+mj-ea"/>
                <a:cs typeface="+mj-cs"/>
              </a:rPr>
              <a:t>...kialudtam magam - semmit nem számít a májnak, hogy alszol vagy ébren vagy</a:t>
            </a:r>
          </a:p>
          <a:p>
            <a:pPr marL="1257300" lvl="2" indent="-342900">
              <a:buFont typeface="Wingdings" panose="05000000000000000000" pitchFamily="2" charset="2"/>
              <a:buChar char="v"/>
            </a:pPr>
            <a:r>
              <a:rPr lang="hu-HU" sz="2000" dirty="0">
                <a:solidFill>
                  <a:srgbClr val="023466"/>
                </a:solidFill>
                <a:latin typeface="+mj-lt"/>
                <a:ea typeface="+mj-ea"/>
                <a:cs typeface="+mj-cs"/>
              </a:rPr>
              <a:t>...ittam kávét - teljesen mindegy</a:t>
            </a:r>
          </a:p>
          <a:p>
            <a:pPr marL="1257300" lvl="2" indent="-342900">
              <a:buFont typeface="Wingdings" panose="05000000000000000000" pitchFamily="2" charset="2"/>
              <a:buChar char="v"/>
            </a:pPr>
            <a:r>
              <a:rPr lang="hu-HU" sz="2000" dirty="0">
                <a:solidFill>
                  <a:srgbClr val="023466"/>
                </a:solidFill>
                <a:latin typeface="+mj-lt"/>
                <a:ea typeface="+mj-ea"/>
                <a:cs typeface="+mj-cs"/>
              </a:rPr>
              <a:t>...nem ittam össze-vissza, csak egyfélét - tök mindegy, a bevitt alkoholmennyiség számít</a:t>
            </a:r>
          </a:p>
          <a:p>
            <a:pPr marL="1257300" lvl="2" indent="-342900">
              <a:buFont typeface="Wingdings" panose="05000000000000000000" pitchFamily="2" charset="2"/>
              <a:buChar char="v"/>
            </a:pPr>
            <a:r>
              <a:rPr lang="hu-HU" sz="2000" dirty="0">
                <a:solidFill>
                  <a:srgbClr val="023466"/>
                </a:solidFill>
                <a:latin typeface="+mj-lt"/>
                <a:ea typeface="+mj-ea"/>
                <a:cs typeface="+mj-cs"/>
              </a:rPr>
              <a:t>...vettem be aszpirint - legfeljebb a fejfájásodra jó, az alkoholszintet nem befolyásolja</a:t>
            </a:r>
          </a:p>
          <a:p>
            <a:pPr marL="1257300" lvl="2" indent="-342900">
              <a:buFont typeface="Wingdings" panose="05000000000000000000" pitchFamily="2" charset="2"/>
              <a:buChar char="v"/>
            </a:pPr>
            <a:r>
              <a:rPr lang="hu-HU" sz="2000" dirty="0">
                <a:solidFill>
                  <a:srgbClr val="023466"/>
                </a:solidFill>
                <a:latin typeface="+mj-lt"/>
                <a:ea typeface="+mj-ea"/>
                <a:cs typeface="+mj-cs"/>
              </a:rPr>
              <a:t>...jól bereggeliztem utána - az alkohol a véráramban van, ezen az utólagos étkezés nem változtat</a:t>
            </a:r>
          </a:p>
          <a:p>
            <a:pPr marL="1257300" lvl="2" indent="-342900">
              <a:buFont typeface="Wingdings" panose="05000000000000000000" pitchFamily="2" charset="2"/>
              <a:buChar char="v"/>
            </a:pPr>
            <a:r>
              <a:rPr lang="hu-HU" sz="2000" dirty="0">
                <a:solidFill>
                  <a:srgbClr val="023466"/>
                </a:solidFill>
                <a:latin typeface="+mj-lt"/>
                <a:ea typeface="+mj-ea"/>
                <a:cs typeface="+mj-cs"/>
              </a:rPr>
              <a:t>..."kutyaharapást szőrivel" - ha másnap ráiszol, attól az alkoholszinted csak emelkedni fog, nem csökkenni...még ha esetleg úgymond jobban is érzed magad tőle...</a:t>
            </a:r>
          </a:p>
          <a:p>
            <a:pPr marL="800100" lvl="1" indent="-342900">
              <a:buFont typeface="Arial" panose="020B0604020202020204" pitchFamily="34" charset="0"/>
              <a:buChar char="•"/>
            </a:pPr>
            <a:r>
              <a:rPr lang="hu-HU" sz="2000" dirty="0">
                <a:solidFill>
                  <a:srgbClr val="023466"/>
                </a:solidFill>
                <a:latin typeface="+mj-lt"/>
                <a:ea typeface="+mj-ea"/>
                <a:cs typeface="+mj-cs"/>
              </a:rPr>
              <a:t>De tudok valamit tenni, hogy </a:t>
            </a:r>
            <a:r>
              <a:rPr lang="hu-HU" sz="2000" b="1" dirty="0">
                <a:solidFill>
                  <a:srgbClr val="023466"/>
                </a:solidFill>
                <a:latin typeface="+mj-lt"/>
                <a:ea typeface="+mj-ea"/>
                <a:cs typeface="+mj-cs"/>
              </a:rPr>
              <a:t>ne rúgjak be</a:t>
            </a:r>
            <a:r>
              <a:rPr lang="hu-HU" sz="2000" dirty="0">
                <a:solidFill>
                  <a:srgbClr val="023466"/>
                </a:solidFill>
                <a:latin typeface="+mj-lt"/>
                <a:ea typeface="+mj-ea"/>
                <a:cs typeface="+mj-cs"/>
              </a:rPr>
              <a:t>? Igen!</a:t>
            </a:r>
          </a:p>
          <a:p>
            <a:pPr marL="1257300" lvl="2" indent="-342900">
              <a:buFont typeface="Wingdings" panose="05000000000000000000" pitchFamily="2" charset="2"/>
              <a:buChar char="v"/>
            </a:pPr>
            <a:r>
              <a:rPr lang="hu-HU" sz="2000" dirty="0">
                <a:solidFill>
                  <a:srgbClr val="023466"/>
                </a:solidFill>
                <a:latin typeface="+mj-lt"/>
                <a:ea typeface="+mj-ea"/>
                <a:cs typeface="+mj-cs"/>
              </a:rPr>
              <a:t>Alapvetően: fogyassz mértékkel - tudod mennyi a 'mértékletes fogyasztás’!</a:t>
            </a:r>
          </a:p>
          <a:p>
            <a:pPr marL="1257300" lvl="2" indent="-342900">
              <a:buFont typeface="Wingdings" panose="05000000000000000000" pitchFamily="2" charset="2"/>
              <a:buChar char="v"/>
            </a:pPr>
            <a:r>
              <a:rPr lang="hu-HU" sz="2000" dirty="0">
                <a:solidFill>
                  <a:srgbClr val="023466"/>
                </a:solidFill>
                <a:latin typeface="+mj-lt"/>
                <a:ea typeface="+mj-ea"/>
                <a:cs typeface="+mj-cs"/>
              </a:rPr>
              <a:t>Lassíts és oszd el az alkohol bevitelét és felszívódását! Adj időt a májnak!</a:t>
            </a:r>
          </a:p>
          <a:p>
            <a:pPr marL="1714500" lvl="3" indent="-342900">
              <a:buFont typeface="Wingdings" panose="05000000000000000000" pitchFamily="2" charset="2"/>
              <a:buChar char="ü"/>
            </a:pPr>
            <a:r>
              <a:rPr lang="hu-HU" sz="2000" dirty="0">
                <a:solidFill>
                  <a:srgbClr val="023466"/>
                </a:solidFill>
                <a:latin typeface="+mj-lt"/>
                <a:ea typeface="+mj-ea"/>
                <a:cs typeface="+mj-cs"/>
              </a:rPr>
              <a:t>Ne igyál egyszerre sokat, oszd el az italokat az este során</a:t>
            </a:r>
          </a:p>
          <a:p>
            <a:pPr marL="1714500" lvl="3" indent="-342900">
              <a:buFont typeface="Wingdings" panose="05000000000000000000" pitchFamily="2" charset="2"/>
              <a:buChar char="ü"/>
            </a:pPr>
            <a:r>
              <a:rPr lang="hu-HU" sz="2000" dirty="0">
                <a:solidFill>
                  <a:srgbClr val="023466"/>
                </a:solidFill>
                <a:latin typeface="+mj-lt"/>
                <a:ea typeface="+mj-ea"/>
                <a:cs typeface="+mj-cs"/>
              </a:rPr>
              <a:t>Igyál vizet! Az italok mellé/között igyál vizet, lassítja az alkoholbevitelt és hidratál (a 'másnap' is hálás!)</a:t>
            </a:r>
          </a:p>
          <a:p>
            <a:pPr marL="1714500" lvl="3" indent="-342900">
              <a:buFont typeface="Wingdings" panose="05000000000000000000" pitchFamily="2" charset="2"/>
              <a:buChar char="ü"/>
            </a:pPr>
            <a:r>
              <a:rPr lang="hu-HU" sz="2000" dirty="0">
                <a:solidFill>
                  <a:srgbClr val="023466"/>
                </a:solidFill>
                <a:latin typeface="+mj-lt"/>
                <a:ea typeface="+mj-ea"/>
                <a:cs typeface="+mj-cs"/>
              </a:rPr>
              <a:t>Egyél előtte! A tele gyomorból lassabban és fokozatosabban szívódik fel az alkohol</a:t>
            </a:r>
          </a:p>
          <a:p>
            <a:pPr marL="514350" indent="-514350">
              <a:buFont typeface="+mj-lt"/>
              <a:buAutoNum type="alphaLcParenR" startAt="5"/>
            </a:pPr>
            <a:endParaRPr lang="hu-HU" sz="2000" dirty="0">
              <a:solidFill>
                <a:srgbClr val="023466"/>
              </a:solidFill>
              <a:latin typeface="+mj-lt"/>
              <a:ea typeface="+mj-ea"/>
              <a:cs typeface="+mj-cs"/>
            </a:endParaRPr>
          </a:p>
          <a:p>
            <a:endParaRPr lang="hu-HU" sz="2000" dirty="0">
              <a:solidFill>
                <a:srgbClr val="023466"/>
              </a:solidFill>
              <a:latin typeface="+mj-lt"/>
              <a:ea typeface="+mj-ea"/>
              <a:cs typeface="+mj-cs"/>
            </a:endParaRPr>
          </a:p>
          <a:p>
            <a:pPr marL="514350" indent="-514350">
              <a:buFont typeface="+mj-lt"/>
              <a:buAutoNum type="alphaLcParenR" startAt="5"/>
            </a:pPr>
            <a:endParaRPr lang="hu-HU" sz="2000" dirty="0">
              <a:solidFill>
                <a:srgbClr val="023466"/>
              </a:solidFill>
              <a:latin typeface="+mj-lt"/>
              <a:ea typeface="+mj-ea"/>
              <a:cs typeface="+mj-cs"/>
            </a:endParaRPr>
          </a:p>
          <a:p>
            <a:endParaRPr lang="hu-HU" sz="2000" dirty="0">
              <a:solidFill>
                <a:srgbClr val="023466"/>
              </a:solidFill>
              <a:latin typeface="+mj-lt"/>
              <a:ea typeface="+mj-ea"/>
              <a:cs typeface="+mj-cs"/>
            </a:endParaRPr>
          </a:p>
        </p:txBody>
      </p:sp>
    </p:spTree>
    <p:extLst>
      <p:ext uri="{BB962C8B-B14F-4D97-AF65-F5344CB8AC3E}">
        <p14:creationId xmlns:p14="http://schemas.microsoft.com/office/powerpoint/2010/main" val="345401104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C07440F5-4A68-476E-A4D5-E130C3223BC8}"/>
              </a:ext>
            </a:extLst>
          </p:cNvPr>
          <p:cNvSpPr>
            <a:spLocks noGrp="1"/>
          </p:cNvSpPr>
          <p:nvPr>
            <p:ph type="title"/>
          </p:nvPr>
        </p:nvSpPr>
        <p:spPr/>
        <p:txBody>
          <a:bodyPr/>
          <a:lstStyle/>
          <a:p>
            <a:r>
              <a:rPr lang="en-US" b="1" dirty="0"/>
              <a:t>2. </a:t>
            </a:r>
            <a:r>
              <a:rPr lang="en-US" b="1" dirty="0" err="1"/>
              <a:t>fejezet</a:t>
            </a:r>
            <a:r>
              <a:rPr lang="en-US" b="1" dirty="0"/>
              <a:t>: </a:t>
            </a:r>
            <a:r>
              <a:rPr lang="en-US" b="1" dirty="0" err="1"/>
              <a:t>Alkohol</a:t>
            </a:r>
            <a:r>
              <a:rPr lang="hu-HU" b="1" dirty="0"/>
              <a:t>, folyt.5.</a:t>
            </a:r>
            <a:endParaRPr lang="en-US" b="1" dirty="0"/>
          </a:p>
        </p:txBody>
      </p:sp>
      <p:sp>
        <p:nvSpPr>
          <p:cNvPr id="4" name="Espace réservé du numéro de diapositive 3">
            <a:extLst>
              <a:ext uri="{FF2B5EF4-FFF2-40B4-BE49-F238E27FC236}">
                <a16:creationId xmlns:a16="http://schemas.microsoft.com/office/drawing/2014/main" id="{1284DB01-732C-496E-AB43-8DE56314CCC7}"/>
              </a:ext>
            </a:extLst>
          </p:cNvPr>
          <p:cNvSpPr>
            <a:spLocks noGrp="1"/>
          </p:cNvSpPr>
          <p:nvPr>
            <p:ph type="sldNum" sz="quarter" idx="12"/>
          </p:nvPr>
        </p:nvSpPr>
        <p:spPr>
          <a:xfrm>
            <a:off x="-189217" y="8479096"/>
            <a:ext cx="727444" cy="486833"/>
          </a:xfrm>
          <a:prstGeom prst="rect">
            <a:avLst/>
          </a:prstGeom>
        </p:spPr>
        <p:txBody>
          <a:bodyPr vert="horz" lIns="122079" tIns="61039" rIns="122079" bIns="61039" rtlCol="0" anchor="ctr"/>
          <a:lstStyle>
            <a:defPPr>
              <a:defRPr lang="fr-FR"/>
            </a:defPPr>
            <a:lvl1pPr algn="r" rtl="0" fontAlgn="base">
              <a:spcBef>
                <a:spcPct val="0"/>
              </a:spcBef>
              <a:spcAft>
                <a:spcPct val="0"/>
              </a:spcAft>
              <a:defRPr sz="1467" kern="1200">
                <a:solidFill>
                  <a:schemeClr val="tx1"/>
                </a:solidFill>
                <a:latin typeface="+mn-lt"/>
                <a:ea typeface="+mn-ea"/>
                <a:cs typeface="Arial" charset="0"/>
              </a:defRPr>
            </a:lvl1pPr>
            <a:lvl2pPr marL="609585" algn="l" rtl="0" fontAlgn="base">
              <a:spcBef>
                <a:spcPct val="0"/>
              </a:spcBef>
              <a:spcAft>
                <a:spcPct val="0"/>
              </a:spcAft>
              <a:defRPr kern="1200">
                <a:solidFill>
                  <a:schemeClr val="tx1"/>
                </a:solidFill>
                <a:latin typeface="Arial" charset="0"/>
                <a:ea typeface="+mn-ea"/>
                <a:cs typeface="Arial" charset="0"/>
              </a:defRPr>
            </a:lvl2pPr>
            <a:lvl3pPr marL="1219170" algn="l" rtl="0" fontAlgn="base">
              <a:spcBef>
                <a:spcPct val="0"/>
              </a:spcBef>
              <a:spcAft>
                <a:spcPct val="0"/>
              </a:spcAft>
              <a:defRPr kern="1200">
                <a:solidFill>
                  <a:schemeClr val="tx1"/>
                </a:solidFill>
                <a:latin typeface="Arial" charset="0"/>
                <a:ea typeface="+mn-ea"/>
                <a:cs typeface="Arial" charset="0"/>
              </a:defRPr>
            </a:lvl3pPr>
            <a:lvl4pPr marL="1828754" algn="l" rtl="0" fontAlgn="base">
              <a:spcBef>
                <a:spcPct val="0"/>
              </a:spcBef>
              <a:spcAft>
                <a:spcPct val="0"/>
              </a:spcAft>
              <a:defRPr kern="1200">
                <a:solidFill>
                  <a:schemeClr val="tx1"/>
                </a:solidFill>
                <a:latin typeface="Arial" charset="0"/>
                <a:ea typeface="+mn-ea"/>
                <a:cs typeface="Arial" charset="0"/>
              </a:defRPr>
            </a:lvl4pPr>
            <a:lvl5pPr marL="2438339" algn="l" rtl="0" fontAlgn="base">
              <a:spcBef>
                <a:spcPct val="0"/>
              </a:spcBef>
              <a:spcAft>
                <a:spcPct val="0"/>
              </a:spcAft>
              <a:defRPr kern="1200">
                <a:solidFill>
                  <a:schemeClr val="tx1"/>
                </a:solidFill>
                <a:latin typeface="Arial" charset="0"/>
                <a:ea typeface="+mn-ea"/>
                <a:cs typeface="Arial" charset="0"/>
              </a:defRPr>
            </a:lvl5pPr>
            <a:lvl6pPr marL="3047924" algn="l" defTabSz="1219170" rtl="0" eaLnBrk="1" latinLnBrk="0" hangingPunct="1">
              <a:defRPr kern="1200">
                <a:solidFill>
                  <a:schemeClr val="tx1"/>
                </a:solidFill>
                <a:latin typeface="Arial" charset="0"/>
                <a:ea typeface="+mn-ea"/>
                <a:cs typeface="Arial" charset="0"/>
              </a:defRPr>
            </a:lvl6pPr>
            <a:lvl7pPr marL="3657509" algn="l" defTabSz="1219170" rtl="0" eaLnBrk="1" latinLnBrk="0" hangingPunct="1">
              <a:defRPr kern="1200">
                <a:solidFill>
                  <a:schemeClr val="tx1"/>
                </a:solidFill>
                <a:latin typeface="Arial" charset="0"/>
                <a:ea typeface="+mn-ea"/>
                <a:cs typeface="Arial" charset="0"/>
              </a:defRPr>
            </a:lvl7pPr>
            <a:lvl8pPr marL="4267093" algn="l" defTabSz="1219170" rtl="0" eaLnBrk="1" latinLnBrk="0" hangingPunct="1">
              <a:defRPr kern="1200">
                <a:solidFill>
                  <a:schemeClr val="tx1"/>
                </a:solidFill>
                <a:latin typeface="Arial" charset="0"/>
                <a:ea typeface="+mn-ea"/>
                <a:cs typeface="Arial" charset="0"/>
              </a:defRPr>
            </a:lvl8pPr>
            <a:lvl9pPr marL="4876678" algn="l" defTabSz="1219170" rtl="0" eaLnBrk="1" latinLnBrk="0" hangingPunct="1">
              <a:defRPr kern="1200">
                <a:solidFill>
                  <a:schemeClr val="tx1"/>
                </a:solidFill>
                <a:latin typeface="Arial" charset="0"/>
                <a:ea typeface="+mn-ea"/>
                <a:cs typeface="Arial" charset="0"/>
              </a:defRPr>
            </a:lvl9pPr>
          </a:lstStyle>
          <a:p>
            <a:pPr defTabSz="1219170" eaLnBrk="0" hangingPunct="0"/>
            <a:fld id="{0EB3E5AF-D5C2-496C-A08C-C1F7B0D398D0}" type="slidenum">
              <a:rPr lang="fr-FR">
                <a:solidFill>
                  <a:srgbClr val="000066"/>
                </a:solidFill>
                <a:latin typeface="Calibri"/>
              </a:rPr>
              <a:pPr defTabSz="1219170" eaLnBrk="0" hangingPunct="0"/>
              <a:t>12</a:t>
            </a:fld>
            <a:endParaRPr lang="fr-FR">
              <a:solidFill>
                <a:srgbClr val="000066"/>
              </a:solidFill>
              <a:latin typeface="Calibri"/>
            </a:endParaRPr>
          </a:p>
        </p:txBody>
      </p:sp>
      <p:sp>
        <p:nvSpPr>
          <p:cNvPr id="5" name="Espace réservé du numéro de diapositive 3">
            <a:extLst>
              <a:ext uri="{FF2B5EF4-FFF2-40B4-BE49-F238E27FC236}">
                <a16:creationId xmlns:a16="http://schemas.microsoft.com/office/drawing/2014/main" id="{CF7AEBDF-0ECE-433A-BFF7-A19D361297DE}"/>
              </a:ext>
            </a:extLst>
          </p:cNvPr>
          <p:cNvSpPr txBox="1">
            <a:spLocks/>
          </p:cNvSpPr>
          <p:nvPr/>
        </p:nvSpPr>
        <p:spPr>
          <a:xfrm>
            <a:off x="11298722" y="6329374"/>
            <a:ext cx="727444" cy="486833"/>
          </a:xfrm>
          <a:prstGeom prst="rect">
            <a:avLst/>
          </a:prstGeom>
        </p:spPr>
        <p:txBody>
          <a:bodyPr vert="horz" lIns="122079" tIns="61039" rIns="122079" bIns="61039" rtlCol="0" anchor="ctr"/>
          <a:lstStyle>
            <a:defPPr>
              <a:defRPr lang="fr-FR"/>
            </a:defPPr>
            <a:lvl1pPr algn="r" rtl="0" eaLnBrk="0" fontAlgn="base" hangingPunct="0">
              <a:spcBef>
                <a:spcPct val="0"/>
              </a:spcBef>
              <a:spcAft>
                <a:spcPct val="0"/>
              </a:spcAft>
              <a:defRPr sz="1100" kern="1200">
                <a:solidFill>
                  <a:schemeClr val="tx1"/>
                </a:solidFill>
                <a:latin typeface="+mn-lt"/>
                <a:ea typeface="+mn-ea"/>
                <a:cs typeface="Arial" charset="0"/>
              </a:defRPr>
            </a:lvl1pPr>
            <a:lvl2pPr marL="457200" algn="l" rtl="0" eaLnBrk="0" fontAlgn="base" hangingPunct="0">
              <a:spcBef>
                <a:spcPct val="0"/>
              </a:spcBef>
              <a:spcAft>
                <a:spcPct val="0"/>
              </a:spcAft>
              <a:defRPr sz="1600" kern="1200">
                <a:solidFill>
                  <a:schemeClr val="tx1"/>
                </a:solidFill>
                <a:latin typeface="Arial" charset="0"/>
                <a:ea typeface="+mn-ea"/>
                <a:cs typeface="Arial" charset="0"/>
              </a:defRPr>
            </a:lvl2pPr>
            <a:lvl3pPr marL="914400" algn="l" rtl="0" eaLnBrk="0" fontAlgn="base" hangingPunct="0">
              <a:spcBef>
                <a:spcPct val="0"/>
              </a:spcBef>
              <a:spcAft>
                <a:spcPct val="0"/>
              </a:spcAft>
              <a:defRPr sz="1600" kern="1200">
                <a:solidFill>
                  <a:schemeClr val="tx1"/>
                </a:solidFill>
                <a:latin typeface="Arial" charset="0"/>
                <a:ea typeface="+mn-ea"/>
                <a:cs typeface="Arial" charset="0"/>
              </a:defRPr>
            </a:lvl3pPr>
            <a:lvl4pPr marL="1371600" algn="l" rtl="0" eaLnBrk="0" fontAlgn="base" hangingPunct="0">
              <a:spcBef>
                <a:spcPct val="0"/>
              </a:spcBef>
              <a:spcAft>
                <a:spcPct val="0"/>
              </a:spcAft>
              <a:defRPr sz="1600" kern="1200">
                <a:solidFill>
                  <a:schemeClr val="tx1"/>
                </a:solidFill>
                <a:latin typeface="Arial" charset="0"/>
                <a:ea typeface="+mn-ea"/>
                <a:cs typeface="Arial" charset="0"/>
              </a:defRPr>
            </a:lvl4pPr>
            <a:lvl5pPr marL="1828800" algn="l" rtl="0" eaLnBrk="0" fontAlgn="base" hangingPunct="0">
              <a:spcBef>
                <a:spcPct val="0"/>
              </a:spcBef>
              <a:spcAft>
                <a:spcPct val="0"/>
              </a:spcAft>
              <a:defRPr sz="1600" kern="1200">
                <a:solidFill>
                  <a:schemeClr val="tx1"/>
                </a:solidFill>
                <a:latin typeface="Arial" charset="0"/>
                <a:ea typeface="+mn-ea"/>
                <a:cs typeface="Arial" charset="0"/>
              </a:defRPr>
            </a:lvl5pPr>
            <a:lvl6pPr marL="2286000" algn="l" defTabSz="914400" rtl="0" eaLnBrk="1" latinLnBrk="0" hangingPunct="1">
              <a:defRPr sz="1600" kern="1200">
                <a:solidFill>
                  <a:schemeClr val="tx1"/>
                </a:solidFill>
                <a:latin typeface="Arial" charset="0"/>
                <a:ea typeface="+mn-ea"/>
                <a:cs typeface="Arial" charset="0"/>
              </a:defRPr>
            </a:lvl6pPr>
            <a:lvl7pPr marL="2743200" algn="l" defTabSz="914400" rtl="0" eaLnBrk="1" latinLnBrk="0" hangingPunct="1">
              <a:defRPr sz="1600" kern="1200">
                <a:solidFill>
                  <a:schemeClr val="tx1"/>
                </a:solidFill>
                <a:latin typeface="Arial" charset="0"/>
                <a:ea typeface="+mn-ea"/>
                <a:cs typeface="Arial" charset="0"/>
              </a:defRPr>
            </a:lvl7pPr>
            <a:lvl8pPr marL="3200400" algn="l" defTabSz="914400" rtl="0" eaLnBrk="1" latinLnBrk="0" hangingPunct="1">
              <a:defRPr sz="1600" kern="1200">
                <a:solidFill>
                  <a:schemeClr val="tx1"/>
                </a:solidFill>
                <a:latin typeface="Arial" charset="0"/>
                <a:ea typeface="+mn-ea"/>
                <a:cs typeface="Arial" charset="0"/>
              </a:defRPr>
            </a:lvl8pPr>
            <a:lvl9pPr marL="3657600" algn="l" defTabSz="914400" rtl="0" eaLnBrk="1" latinLnBrk="0" hangingPunct="1">
              <a:defRPr sz="1600" kern="1200">
                <a:solidFill>
                  <a:schemeClr val="tx1"/>
                </a:solidFill>
                <a:latin typeface="Arial" charset="0"/>
                <a:ea typeface="+mn-ea"/>
                <a:cs typeface="Arial" charset="0"/>
              </a:defRPr>
            </a:lvl9pPr>
          </a:lstStyle>
          <a:p>
            <a:pPr defTabSz="1219170"/>
            <a:fld id="{0EB3E5AF-D5C2-496C-A08C-C1F7B0D398D0}" type="slidenum">
              <a:rPr lang="fr-FR" sz="1467">
                <a:solidFill>
                  <a:srgbClr val="000066"/>
                </a:solidFill>
                <a:latin typeface="Calibri"/>
              </a:rPr>
              <a:pPr defTabSz="1219170"/>
              <a:t>12</a:t>
            </a:fld>
            <a:endParaRPr lang="fr-FR" sz="1467">
              <a:solidFill>
                <a:srgbClr val="000066"/>
              </a:solidFill>
              <a:latin typeface="Calibri"/>
            </a:endParaRPr>
          </a:p>
        </p:txBody>
      </p:sp>
      <p:sp>
        <p:nvSpPr>
          <p:cNvPr id="8" name="ZoneTexte 7">
            <a:extLst>
              <a:ext uri="{FF2B5EF4-FFF2-40B4-BE49-F238E27FC236}">
                <a16:creationId xmlns:a16="http://schemas.microsoft.com/office/drawing/2014/main" id="{F520A7E4-8C80-430C-821E-E41A5A057ACB}"/>
              </a:ext>
            </a:extLst>
          </p:cNvPr>
          <p:cNvSpPr txBox="1"/>
          <p:nvPr/>
        </p:nvSpPr>
        <p:spPr>
          <a:xfrm>
            <a:off x="254000" y="0"/>
            <a:ext cx="2628540" cy="400110"/>
          </a:xfrm>
          <a:prstGeom prst="rect">
            <a:avLst/>
          </a:prstGeom>
          <a:noFill/>
        </p:spPr>
        <p:txBody>
          <a:bodyPr wrap="none" rtlCol="0">
            <a:spAutoFit/>
          </a:bodyPr>
          <a:lstStyle/>
          <a:p>
            <a:r>
              <a:rPr lang="hu-HU" sz="2000" dirty="0">
                <a:solidFill>
                  <a:srgbClr val="023466"/>
                </a:solidFill>
                <a:latin typeface="+mj-lt"/>
                <a:ea typeface="+mj-ea"/>
                <a:cs typeface="+mj-cs"/>
              </a:rPr>
              <a:t>Pernod Ricard Hungary</a:t>
            </a:r>
            <a:endParaRPr lang="fr-FR" sz="2000" dirty="0">
              <a:solidFill>
                <a:srgbClr val="023466"/>
              </a:solidFill>
              <a:latin typeface="+mj-lt"/>
              <a:ea typeface="+mj-ea"/>
              <a:cs typeface="+mj-cs"/>
            </a:endParaRPr>
          </a:p>
        </p:txBody>
      </p:sp>
      <p:sp>
        <p:nvSpPr>
          <p:cNvPr id="6" name="ZoneTexte 7">
            <a:extLst>
              <a:ext uri="{FF2B5EF4-FFF2-40B4-BE49-F238E27FC236}">
                <a16:creationId xmlns:a16="http://schemas.microsoft.com/office/drawing/2014/main" id="{A2C8BF2F-5370-4960-81F2-69B1C9AA21A8}"/>
              </a:ext>
            </a:extLst>
          </p:cNvPr>
          <p:cNvSpPr txBox="1"/>
          <p:nvPr/>
        </p:nvSpPr>
        <p:spPr>
          <a:xfrm>
            <a:off x="253999" y="1050930"/>
            <a:ext cx="11854329" cy="5509200"/>
          </a:xfrm>
          <a:prstGeom prst="rect">
            <a:avLst/>
          </a:prstGeom>
          <a:noFill/>
        </p:spPr>
        <p:txBody>
          <a:bodyPr wrap="square" rtlCol="0">
            <a:spAutoFit/>
          </a:bodyPr>
          <a:lstStyle/>
          <a:p>
            <a:pPr marL="514350" indent="-514350">
              <a:buFont typeface="+mj-lt"/>
              <a:buAutoNum type="alphaLcParenR" startAt="6"/>
            </a:pPr>
            <a:r>
              <a:rPr lang="hu-HU" sz="2000" b="1" dirty="0">
                <a:solidFill>
                  <a:srgbClr val="023466"/>
                </a:solidFill>
                <a:latin typeface="+mj-lt"/>
                <a:ea typeface="+mj-ea"/>
                <a:cs typeface="+mj-cs"/>
              </a:rPr>
              <a:t>Alkohol</a:t>
            </a:r>
            <a:r>
              <a:rPr lang="hu-HU" sz="2000" dirty="0">
                <a:solidFill>
                  <a:srgbClr val="023466"/>
                </a:solidFill>
                <a:latin typeface="+mj-lt"/>
                <a:ea typeface="+mj-ea"/>
                <a:cs typeface="+mj-cs"/>
              </a:rPr>
              <a:t> és </a:t>
            </a:r>
            <a:r>
              <a:rPr lang="hu-HU" sz="2000" b="1" dirty="0">
                <a:solidFill>
                  <a:srgbClr val="023466"/>
                </a:solidFill>
                <a:latin typeface="+mj-lt"/>
                <a:ea typeface="+mj-ea"/>
                <a:cs typeface="+mj-cs"/>
              </a:rPr>
              <a:t>egészség</a:t>
            </a:r>
          </a:p>
          <a:p>
            <a:pPr marL="971550" lvl="1" indent="-514350">
              <a:buFont typeface="Arial" panose="020B0604020202020204" pitchFamily="34" charset="0"/>
              <a:buChar char="•"/>
            </a:pPr>
            <a:r>
              <a:rPr lang="hu-HU" dirty="0">
                <a:solidFill>
                  <a:srgbClr val="023466"/>
                </a:solidFill>
                <a:latin typeface="+mj-lt"/>
                <a:ea typeface="+mj-ea"/>
                <a:cs typeface="+mj-cs"/>
              </a:rPr>
              <a:t>Mennyi az az alkohol, amit "mértékletes fogyasztásnak" lehet nevezni?</a:t>
            </a:r>
          </a:p>
          <a:p>
            <a:pPr marL="1428750" lvl="2" indent="-514350">
              <a:buFont typeface="Arial" panose="020B0604020202020204" pitchFamily="34" charset="0"/>
              <a:buChar char="•"/>
            </a:pPr>
            <a:r>
              <a:rPr lang="hu-HU" dirty="0">
                <a:solidFill>
                  <a:srgbClr val="023466"/>
                </a:solidFill>
                <a:latin typeface="+mj-lt"/>
                <a:ea typeface="+mj-ea"/>
                <a:cs typeface="+mj-cs"/>
              </a:rPr>
              <a:t>Vannak országok, ahol hivatalos ajánlást adnak ki (Mo-on nincs jelenleg ilyen)</a:t>
            </a:r>
          </a:p>
          <a:p>
            <a:pPr marL="1428750" lvl="2" indent="-514350">
              <a:buFont typeface="Arial" panose="020B0604020202020204" pitchFamily="34" charset="0"/>
              <a:buChar char="•"/>
            </a:pPr>
            <a:r>
              <a:rPr lang="hu-HU" dirty="0">
                <a:solidFill>
                  <a:srgbClr val="023466"/>
                </a:solidFill>
                <a:latin typeface="+mj-lt"/>
                <a:ea typeface="+mj-ea"/>
                <a:cs typeface="+mj-cs"/>
              </a:rPr>
              <a:t>Pl. Franciaországban: Napi maximum 2 'adag' (lásd: hivatalos 'standard unit' mérték: 10g alkohol/'adag’), heti maximum 10 'adag’, hetente néhány nap teljen el az alkohol teljes mellőzésével</a:t>
            </a:r>
          </a:p>
          <a:p>
            <a:pPr marL="971550" lvl="1" indent="-514350">
              <a:buFont typeface="Arial" panose="020B0604020202020204" pitchFamily="34" charset="0"/>
              <a:buChar char="•"/>
            </a:pPr>
            <a:r>
              <a:rPr lang="hu-HU" dirty="0">
                <a:solidFill>
                  <a:srgbClr val="023466"/>
                </a:solidFill>
                <a:latin typeface="+mj-lt"/>
                <a:ea typeface="+mj-ea"/>
                <a:cs typeface="+mj-cs"/>
              </a:rPr>
              <a:t>Mit biztosít a "</a:t>
            </a:r>
            <a:r>
              <a:rPr lang="hu-HU" b="1" dirty="0">
                <a:solidFill>
                  <a:srgbClr val="023466"/>
                </a:solidFill>
                <a:latin typeface="+mj-lt"/>
                <a:ea typeface="+mj-ea"/>
                <a:cs typeface="+mj-cs"/>
              </a:rPr>
              <a:t>mértékletes fogyasztás</a:t>
            </a:r>
            <a:r>
              <a:rPr lang="hu-HU" dirty="0">
                <a:solidFill>
                  <a:srgbClr val="023466"/>
                </a:solidFill>
                <a:latin typeface="+mj-lt"/>
                <a:ea typeface="+mj-ea"/>
                <a:cs typeface="+mj-cs"/>
              </a:rPr>
              <a:t>"?</a:t>
            </a:r>
          </a:p>
          <a:p>
            <a:pPr marL="1428750" lvl="2" indent="-514350">
              <a:buFont typeface="Arial" panose="020B0604020202020204" pitchFamily="34" charset="0"/>
              <a:buChar char="•"/>
            </a:pPr>
            <a:r>
              <a:rPr lang="hu-HU" dirty="0">
                <a:solidFill>
                  <a:srgbClr val="023466"/>
                </a:solidFill>
                <a:latin typeface="+mj-lt"/>
                <a:ea typeface="+mj-ea"/>
                <a:cs typeface="+mj-cs"/>
              </a:rPr>
              <a:t>Kimondható, hogy az alkohol mértékletes fogyasztása beleilleszthető egy kiegyensúlyozott életvitelbe, melynek szintén része az egészséges táplálkozás, mozgás, társasági élet</a:t>
            </a:r>
          </a:p>
          <a:p>
            <a:pPr marL="1428750" lvl="2" indent="-514350">
              <a:buFont typeface="Arial" panose="020B0604020202020204" pitchFamily="34" charset="0"/>
              <a:buChar char="•"/>
            </a:pPr>
            <a:r>
              <a:rPr lang="hu-HU" dirty="0">
                <a:solidFill>
                  <a:srgbClr val="023466"/>
                </a:solidFill>
                <a:latin typeface="+mj-lt"/>
                <a:ea typeface="+mj-ea"/>
                <a:cs typeface="+mj-cs"/>
              </a:rPr>
              <a:t>Számos tudományos kutatás bizonyítja, hogy mértékletes alkoholfogyasztás mellett a túlzott alkoholfogyasztással összefüggő egészségügyi és társadalmi problémákra rendszerint nem kell számítani</a:t>
            </a:r>
          </a:p>
          <a:p>
            <a:pPr marL="1428750" lvl="2" indent="-514350">
              <a:buFont typeface="Arial" panose="020B0604020202020204" pitchFamily="34" charset="0"/>
              <a:buChar char="•"/>
            </a:pPr>
            <a:r>
              <a:rPr lang="hu-HU" dirty="0">
                <a:solidFill>
                  <a:srgbClr val="023466"/>
                </a:solidFill>
                <a:latin typeface="+mj-lt"/>
                <a:ea typeface="+mj-ea"/>
                <a:cs typeface="+mj-cs"/>
              </a:rPr>
              <a:t>Tudományos kutatások léteznek arra is, hogy a mértékletes alkoholfogyasztás csökkentheti a szívbetegségek, szívroham, 2-es típusú cukorbetegség és az időskori kognitív zavarok (korai Alzheimer-kór) kockázatát</a:t>
            </a:r>
          </a:p>
          <a:p>
            <a:pPr marL="1428750" lvl="2" indent="-514350">
              <a:buFont typeface="Arial" panose="020B0604020202020204" pitchFamily="34" charset="0"/>
              <a:buChar char="•"/>
            </a:pPr>
            <a:r>
              <a:rPr lang="hu-HU" dirty="0">
                <a:solidFill>
                  <a:srgbClr val="FF0000"/>
                </a:solidFill>
                <a:latin typeface="+mj-lt"/>
                <a:ea typeface="+mj-ea"/>
                <a:cs typeface="+mj-cs"/>
              </a:rPr>
              <a:t>Mindezzel együtt kifejezetten nem javasoljuk, hogy alkoholfogyasztást valamilyen várt pozitív egészségügyi hatás miatt kezdjen vagy folytasson valaki!</a:t>
            </a:r>
          </a:p>
          <a:p>
            <a:pPr marL="1428750" lvl="2" indent="-514350">
              <a:buFont typeface="Arial" panose="020B0604020202020204" pitchFamily="34" charset="0"/>
              <a:buChar char="•"/>
            </a:pPr>
            <a:r>
              <a:rPr lang="hu-HU" dirty="0">
                <a:solidFill>
                  <a:srgbClr val="023466"/>
                </a:solidFill>
                <a:latin typeface="+mj-lt"/>
                <a:ea typeface="+mj-ea"/>
                <a:cs typeface="+mj-cs"/>
              </a:rPr>
              <a:t>Mikor </a:t>
            </a:r>
            <a:r>
              <a:rPr lang="hu-HU" b="1" dirty="0">
                <a:solidFill>
                  <a:srgbClr val="023466"/>
                </a:solidFill>
                <a:latin typeface="+mj-lt"/>
                <a:ea typeface="+mj-ea"/>
                <a:cs typeface="+mj-cs"/>
              </a:rPr>
              <a:t>tilos alkoholt fogyasztani</a:t>
            </a:r>
            <a:r>
              <a:rPr lang="hu-HU" dirty="0">
                <a:solidFill>
                  <a:srgbClr val="023466"/>
                </a:solidFill>
                <a:latin typeface="+mj-lt"/>
                <a:ea typeface="+mj-ea"/>
                <a:cs typeface="+mj-cs"/>
              </a:rPr>
              <a:t>?</a:t>
            </a:r>
          </a:p>
          <a:p>
            <a:pPr marL="1885950" lvl="3" indent="-514350">
              <a:buFont typeface="Arial" panose="020B0604020202020204" pitchFamily="34" charset="0"/>
              <a:buChar char="•"/>
            </a:pPr>
            <a:r>
              <a:rPr lang="hu-HU" sz="1600" dirty="0">
                <a:solidFill>
                  <a:srgbClr val="023466"/>
                </a:solidFill>
                <a:latin typeface="+mj-lt"/>
                <a:ea typeface="+mj-ea"/>
                <a:cs typeface="+mj-cs"/>
              </a:rPr>
              <a:t>Autóvezetés: Magyarországon csak a nulla megengedett</a:t>
            </a:r>
          </a:p>
          <a:p>
            <a:pPr marL="1885950" lvl="3" indent="-514350">
              <a:buFont typeface="Arial" panose="020B0604020202020204" pitchFamily="34" charset="0"/>
              <a:buChar char="•"/>
            </a:pPr>
            <a:r>
              <a:rPr lang="hu-HU" sz="1600" dirty="0">
                <a:solidFill>
                  <a:srgbClr val="023466"/>
                </a:solidFill>
                <a:latin typeface="+mj-lt"/>
                <a:ea typeface="+mj-ea"/>
                <a:cs typeface="+mj-cs"/>
              </a:rPr>
              <a:t>Várandóság: Várandós hölgy ne fogyasszon alkoholt! Ez az ajánlás vonatkozik a szoptató hölgyekre is!</a:t>
            </a:r>
          </a:p>
          <a:p>
            <a:pPr marL="1885950" lvl="3" indent="-514350">
              <a:buFont typeface="Arial" panose="020B0604020202020204" pitchFamily="34" charset="0"/>
              <a:buChar char="•"/>
            </a:pPr>
            <a:r>
              <a:rPr lang="hu-HU" sz="1600" dirty="0">
                <a:solidFill>
                  <a:srgbClr val="023466"/>
                </a:solidFill>
                <a:latin typeface="+mj-lt"/>
                <a:ea typeface="+mj-ea"/>
                <a:cs typeface="+mj-cs"/>
              </a:rPr>
              <a:t>Fiatalkorú: Magyarországon 18 év alatti személy ne fogyasszon alkoholt</a:t>
            </a:r>
          </a:p>
          <a:p>
            <a:pPr marL="1885950" lvl="3" indent="-514350">
              <a:buFont typeface="Arial" panose="020B0604020202020204" pitchFamily="34" charset="0"/>
              <a:buChar char="•"/>
            </a:pPr>
            <a:r>
              <a:rPr lang="hu-HU" sz="1600" dirty="0">
                <a:solidFill>
                  <a:srgbClr val="023466"/>
                </a:solidFill>
                <a:latin typeface="+mj-lt"/>
                <a:ea typeface="+mj-ea"/>
                <a:cs typeface="+mj-cs"/>
              </a:rPr>
              <a:t>Betegségek, gyógyszerek: Bizonyos betegségek és gyógyszerek esetén semmiképpen se - de általános tanács, hogy az orvos véleményét ki kell kérni erről</a:t>
            </a:r>
            <a:endParaRPr lang="hu-HU" dirty="0">
              <a:solidFill>
                <a:srgbClr val="FF0000"/>
              </a:solidFill>
              <a:latin typeface="+mj-lt"/>
              <a:ea typeface="+mj-ea"/>
              <a:cs typeface="+mj-cs"/>
            </a:endParaRPr>
          </a:p>
        </p:txBody>
      </p:sp>
    </p:spTree>
    <p:extLst>
      <p:ext uri="{BB962C8B-B14F-4D97-AF65-F5344CB8AC3E}">
        <p14:creationId xmlns:p14="http://schemas.microsoft.com/office/powerpoint/2010/main" val="116234575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C07440F5-4A68-476E-A4D5-E130C3223BC8}"/>
              </a:ext>
            </a:extLst>
          </p:cNvPr>
          <p:cNvSpPr>
            <a:spLocks noGrp="1"/>
          </p:cNvSpPr>
          <p:nvPr>
            <p:ph type="title"/>
          </p:nvPr>
        </p:nvSpPr>
        <p:spPr/>
        <p:txBody>
          <a:bodyPr/>
          <a:lstStyle/>
          <a:p>
            <a:r>
              <a:rPr lang="en-US" b="1" dirty="0"/>
              <a:t>2. </a:t>
            </a:r>
            <a:r>
              <a:rPr lang="en-US" b="1" dirty="0" err="1"/>
              <a:t>fejezet</a:t>
            </a:r>
            <a:r>
              <a:rPr lang="en-US" b="1" dirty="0"/>
              <a:t>: </a:t>
            </a:r>
            <a:r>
              <a:rPr lang="en-US" b="1" dirty="0" err="1"/>
              <a:t>Alkohol</a:t>
            </a:r>
            <a:r>
              <a:rPr lang="hu-HU" b="1" dirty="0"/>
              <a:t>, folyt.6.</a:t>
            </a:r>
            <a:endParaRPr lang="en-US" b="1" dirty="0"/>
          </a:p>
        </p:txBody>
      </p:sp>
      <p:sp>
        <p:nvSpPr>
          <p:cNvPr id="4" name="Espace réservé du numéro de diapositive 3">
            <a:extLst>
              <a:ext uri="{FF2B5EF4-FFF2-40B4-BE49-F238E27FC236}">
                <a16:creationId xmlns:a16="http://schemas.microsoft.com/office/drawing/2014/main" id="{1284DB01-732C-496E-AB43-8DE56314CCC7}"/>
              </a:ext>
            </a:extLst>
          </p:cNvPr>
          <p:cNvSpPr>
            <a:spLocks noGrp="1"/>
          </p:cNvSpPr>
          <p:nvPr>
            <p:ph type="sldNum" sz="quarter" idx="12"/>
          </p:nvPr>
        </p:nvSpPr>
        <p:spPr>
          <a:xfrm>
            <a:off x="-189217" y="8479096"/>
            <a:ext cx="727444" cy="486833"/>
          </a:xfrm>
          <a:prstGeom prst="rect">
            <a:avLst/>
          </a:prstGeom>
        </p:spPr>
        <p:txBody>
          <a:bodyPr vert="horz" lIns="122079" tIns="61039" rIns="122079" bIns="61039" rtlCol="0" anchor="ctr"/>
          <a:lstStyle>
            <a:defPPr>
              <a:defRPr lang="fr-FR"/>
            </a:defPPr>
            <a:lvl1pPr algn="r" rtl="0" fontAlgn="base">
              <a:spcBef>
                <a:spcPct val="0"/>
              </a:spcBef>
              <a:spcAft>
                <a:spcPct val="0"/>
              </a:spcAft>
              <a:defRPr sz="1467" kern="1200">
                <a:solidFill>
                  <a:schemeClr val="tx1"/>
                </a:solidFill>
                <a:latin typeface="+mn-lt"/>
                <a:ea typeface="+mn-ea"/>
                <a:cs typeface="Arial" charset="0"/>
              </a:defRPr>
            </a:lvl1pPr>
            <a:lvl2pPr marL="609585" algn="l" rtl="0" fontAlgn="base">
              <a:spcBef>
                <a:spcPct val="0"/>
              </a:spcBef>
              <a:spcAft>
                <a:spcPct val="0"/>
              </a:spcAft>
              <a:defRPr kern="1200">
                <a:solidFill>
                  <a:schemeClr val="tx1"/>
                </a:solidFill>
                <a:latin typeface="Arial" charset="0"/>
                <a:ea typeface="+mn-ea"/>
                <a:cs typeface="Arial" charset="0"/>
              </a:defRPr>
            </a:lvl2pPr>
            <a:lvl3pPr marL="1219170" algn="l" rtl="0" fontAlgn="base">
              <a:spcBef>
                <a:spcPct val="0"/>
              </a:spcBef>
              <a:spcAft>
                <a:spcPct val="0"/>
              </a:spcAft>
              <a:defRPr kern="1200">
                <a:solidFill>
                  <a:schemeClr val="tx1"/>
                </a:solidFill>
                <a:latin typeface="Arial" charset="0"/>
                <a:ea typeface="+mn-ea"/>
                <a:cs typeface="Arial" charset="0"/>
              </a:defRPr>
            </a:lvl3pPr>
            <a:lvl4pPr marL="1828754" algn="l" rtl="0" fontAlgn="base">
              <a:spcBef>
                <a:spcPct val="0"/>
              </a:spcBef>
              <a:spcAft>
                <a:spcPct val="0"/>
              </a:spcAft>
              <a:defRPr kern="1200">
                <a:solidFill>
                  <a:schemeClr val="tx1"/>
                </a:solidFill>
                <a:latin typeface="Arial" charset="0"/>
                <a:ea typeface="+mn-ea"/>
                <a:cs typeface="Arial" charset="0"/>
              </a:defRPr>
            </a:lvl4pPr>
            <a:lvl5pPr marL="2438339" algn="l" rtl="0" fontAlgn="base">
              <a:spcBef>
                <a:spcPct val="0"/>
              </a:spcBef>
              <a:spcAft>
                <a:spcPct val="0"/>
              </a:spcAft>
              <a:defRPr kern="1200">
                <a:solidFill>
                  <a:schemeClr val="tx1"/>
                </a:solidFill>
                <a:latin typeface="Arial" charset="0"/>
                <a:ea typeface="+mn-ea"/>
                <a:cs typeface="Arial" charset="0"/>
              </a:defRPr>
            </a:lvl5pPr>
            <a:lvl6pPr marL="3047924" algn="l" defTabSz="1219170" rtl="0" eaLnBrk="1" latinLnBrk="0" hangingPunct="1">
              <a:defRPr kern="1200">
                <a:solidFill>
                  <a:schemeClr val="tx1"/>
                </a:solidFill>
                <a:latin typeface="Arial" charset="0"/>
                <a:ea typeface="+mn-ea"/>
                <a:cs typeface="Arial" charset="0"/>
              </a:defRPr>
            </a:lvl6pPr>
            <a:lvl7pPr marL="3657509" algn="l" defTabSz="1219170" rtl="0" eaLnBrk="1" latinLnBrk="0" hangingPunct="1">
              <a:defRPr kern="1200">
                <a:solidFill>
                  <a:schemeClr val="tx1"/>
                </a:solidFill>
                <a:latin typeface="Arial" charset="0"/>
                <a:ea typeface="+mn-ea"/>
                <a:cs typeface="Arial" charset="0"/>
              </a:defRPr>
            </a:lvl7pPr>
            <a:lvl8pPr marL="4267093" algn="l" defTabSz="1219170" rtl="0" eaLnBrk="1" latinLnBrk="0" hangingPunct="1">
              <a:defRPr kern="1200">
                <a:solidFill>
                  <a:schemeClr val="tx1"/>
                </a:solidFill>
                <a:latin typeface="Arial" charset="0"/>
                <a:ea typeface="+mn-ea"/>
                <a:cs typeface="Arial" charset="0"/>
              </a:defRPr>
            </a:lvl8pPr>
            <a:lvl9pPr marL="4876678" algn="l" defTabSz="1219170" rtl="0" eaLnBrk="1" latinLnBrk="0" hangingPunct="1">
              <a:defRPr kern="1200">
                <a:solidFill>
                  <a:schemeClr val="tx1"/>
                </a:solidFill>
                <a:latin typeface="Arial" charset="0"/>
                <a:ea typeface="+mn-ea"/>
                <a:cs typeface="Arial" charset="0"/>
              </a:defRPr>
            </a:lvl9pPr>
          </a:lstStyle>
          <a:p>
            <a:pPr defTabSz="1219170" eaLnBrk="0" hangingPunct="0"/>
            <a:fld id="{0EB3E5AF-D5C2-496C-A08C-C1F7B0D398D0}" type="slidenum">
              <a:rPr lang="fr-FR">
                <a:solidFill>
                  <a:srgbClr val="000066"/>
                </a:solidFill>
                <a:latin typeface="Calibri"/>
              </a:rPr>
              <a:pPr defTabSz="1219170" eaLnBrk="0" hangingPunct="0"/>
              <a:t>13</a:t>
            </a:fld>
            <a:endParaRPr lang="fr-FR">
              <a:solidFill>
                <a:srgbClr val="000066"/>
              </a:solidFill>
              <a:latin typeface="Calibri"/>
            </a:endParaRPr>
          </a:p>
        </p:txBody>
      </p:sp>
      <p:sp>
        <p:nvSpPr>
          <p:cNvPr id="5" name="Espace réservé du numéro de diapositive 3">
            <a:extLst>
              <a:ext uri="{FF2B5EF4-FFF2-40B4-BE49-F238E27FC236}">
                <a16:creationId xmlns:a16="http://schemas.microsoft.com/office/drawing/2014/main" id="{CF7AEBDF-0ECE-433A-BFF7-A19D361297DE}"/>
              </a:ext>
            </a:extLst>
          </p:cNvPr>
          <p:cNvSpPr txBox="1">
            <a:spLocks/>
          </p:cNvSpPr>
          <p:nvPr/>
        </p:nvSpPr>
        <p:spPr>
          <a:xfrm>
            <a:off x="11298722" y="6329374"/>
            <a:ext cx="727444" cy="486833"/>
          </a:xfrm>
          <a:prstGeom prst="rect">
            <a:avLst/>
          </a:prstGeom>
        </p:spPr>
        <p:txBody>
          <a:bodyPr vert="horz" lIns="122079" tIns="61039" rIns="122079" bIns="61039" rtlCol="0" anchor="ctr"/>
          <a:lstStyle>
            <a:defPPr>
              <a:defRPr lang="fr-FR"/>
            </a:defPPr>
            <a:lvl1pPr algn="r" rtl="0" eaLnBrk="0" fontAlgn="base" hangingPunct="0">
              <a:spcBef>
                <a:spcPct val="0"/>
              </a:spcBef>
              <a:spcAft>
                <a:spcPct val="0"/>
              </a:spcAft>
              <a:defRPr sz="1100" kern="1200">
                <a:solidFill>
                  <a:schemeClr val="tx1"/>
                </a:solidFill>
                <a:latin typeface="+mn-lt"/>
                <a:ea typeface="+mn-ea"/>
                <a:cs typeface="Arial" charset="0"/>
              </a:defRPr>
            </a:lvl1pPr>
            <a:lvl2pPr marL="457200" algn="l" rtl="0" eaLnBrk="0" fontAlgn="base" hangingPunct="0">
              <a:spcBef>
                <a:spcPct val="0"/>
              </a:spcBef>
              <a:spcAft>
                <a:spcPct val="0"/>
              </a:spcAft>
              <a:defRPr sz="1600" kern="1200">
                <a:solidFill>
                  <a:schemeClr val="tx1"/>
                </a:solidFill>
                <a:latin typeface="Arial" charset="0"/>
                <a:ea typeface="+mn-ea"/>
                <a:cs typeface="Arial" charset="0"/>
              </a:defRPr>
            </a:lvl2pPr>
            <a:lvl3pPr marL="914400" algn="l" rtl="0" eaLnBrk="0" fontAlgn="base" hangingPunct="0">
              <a:spcBef>
                <a:spcPct val="0"/>
              </a:spcBef>
              <a:spcAft>
                <a:spcPct val="0"/>
              </a:spcAft>
              <a:defRPr sz="1600" kern="1200">
                <a:solidFill>
                  <a:schemeClr val="tx1"/>
                </a:solidFill>
                <a:latin typeface="Arial" charset="0"/>
                <a:ea typeface="+mn-ea"/>
                <a:cs typeface="Arial" charset="0"/>
              </a:defRPr>
            </a:lvl3pPr>
            <a:lvl4pPr marL="1371600" algn="l" rtl="0" eaLnBrk="0" fontAlgn="base" hangingPunct="0">
              <a:spcBef>
                <a:spcPct val="0"/>
              </a:spcBef>
              <a:spcAft>
                <a:spcPct val="0"/>
              </a:spcAft>
              <a:defRPr sz="1600" kern="1200">
                <a:solidFill>
                  <a:schemeClr val="tx1"/>
                </a:solidFill>
                <a:latin typeface="Arial" charset="0"/>
                <a:ea typeface="+mn-ea"/>
                <a:cs typeface="Arial" charset="0"/>
              </a:defRPr>
            </a:lvl4pPr>
            <a:lvl5pPr marL="1828800" algn="l" rtl="0" eaLnBrk="0" fontAlgn="base" hangingPunct="0">
              <a:spcBef>
                <a:spcPct val="0"/>
              </a:spcBef>
              <a:spcAft>
                <a:spcPct val="0"/>
              </a:spcAft>
              <a:defRPr sz="1600" kern="1200">
                <a:solidFill>
                  <a:schemeClr val="tx1"/>
                </a:solidFill>
                <a:latin typeface="Arial" charset="0"/>
                <a:ea typeface="+mn-ea"/>
                <a:cs typeface="Arial" charset="0"/>
              </a:defRPr>
            </a:lvl5pPr>
            <a:lvl6pPr marL="2286000" algn="l" defTabSz="914400" rtl="0" eaLnBrk="1" latinLnBrk="0" hangingPunct="1">
              <a:defRPr sz="1600" kern="1200">
                <a:solidFill>
                  <a:schemeClr val="tx1"/>
                </a:solidFill>
                <a:latin typeface="Arial" charset="0"/>
                <a:ea typeface="+mn-ea"/>
                <a:cs typeface="Arial" charset="0"/>
              </a:defRPr>
            </a:lvl6pPr>
            <a:lvl7pPr marL="2743200" algn="l" defTabSz="914400" rtl="0" eaLnBrk="1" latinLnBrk="0" hangingPunct="1">
              <a:defRPr sz="1600" kern="1200">
                <a:solidFill>
                  <a:schemeClr val="tx1"/>
                </a:solidFill>
                <a:latin typeface="Arial" charset="0"/>
                <a:ea typeface="+mn-ea"/>
                <a:cs typeface="Arial" charset="0"/>
              </a:defRPr>
            </a:lvl7pPr>
            <a:lvl8pPr marL="3200400" algn="l" defTabSz="914400" rtl="0" eaLnBrk="1" latinLnBrk="0" hangingPunct="1">
              <a:defRPr sz="1600" kern="1200">
                <a:solidFill>
                  <a:schemeClr val="tx1"/>
                </a:solidFill>
                <a:latin typeface="Arial" charset="0"/>
                <a:ea typeface="+mn-ea"/>
                <a:cs typeface="Arial" charset="0"/>
              </a:defRPr>
            </a:lvl8pPr>
            <a:lvl9pPr marL="3657600" algn="l" defTabSz="914400" rtl="0" eaLnBrk="1" latinLnBrk="0" hangingPunct="1">
              <a:defRPr sz="1600" kern="1200">
                <a:solidFill>
                  <a:schemeClr val="tx1"/>
                </a:solidFill>
                <a:latin typeface="Arial" charset="0"/>
                <a:ea typeface="+mn-ea"/>
                <a:cs typeface="Arial" charset="0"/>
              </a:defRPr>
            </a:lvl9pPr>
          </a:lstStyle>
          <a:p>
            <a:pPr defTabSz="1219170"/>
            <a:fld id="{0EB3E5AF-D5C2-496C-A08C-C1F7B0D398D0}" type="slidenum">
              <a:rPr lang="fr-FR" sz="1467">
                <a:solidFill>
                  <a:srgbClr val="000066"/>
                </a:solidFill>
                <a:latin typeface="Calibri"/>
              </a:rPr>
              <a:pPr defTabSz="1219170"/>
              <a:t>13</a:t>
            </a:fld>
            <a:endParaRPr lang="fr-FR" sz="1467">
              <a:solidFill>
                <a:srgbClr val="000066"/>
              </a:solidFill>
              <a:latin typeface="Calibri"/>
            </a:endParaRPr>
          </a:p>
        </p:txBody>
      </p:sp>
      <p:sp>
        <p:nvSpPr>
          <p:cNvPr id="8" name="ZoneTexte 7">
            <a:extLst>
              <a:ext uri="{FF2B5EF4-FFF2-40B4-BE49-F238E27FC236}">
                <a16:creationId xmlns:a16="http://schemas.microsoft.com/office/drawing/2014/main" id="{F520A7E4-8C80-430C-821E-E41A5A057ACB}"/>
              </a:ext>
            </a:extLst>
          </p:cNvPr>
          <p:cNvSpPr txBox="1"/>
          <p:nvPr/>
        </p:nvSpPr>
        <p:spPr>
          <a:xfrm>
            <a:off x="254000" y="0"/>
            <a:ext cx="2628540" cy="400110"/>
          </a:xfrm>
          <a:prstGeom prst="rect">
            <a:avLst/>
          </a:prstGeom>
          <a:noFill/>
        </p:spPr>
        <p:txBody>
          <a:bodyPr wrap="none" rtlCol="0">
            <a:spAutoFit/>
          </a:bodyPr>
          <a:lstStyle/>
          <a:p>
            <a:r>
              <a:rPr lang="hu-HU" sz="2000" dirty="0">
                <a:solidFill>
                  <a:srgbClr val="023466"/>
                </a:solidFill>
                <a:latin typeface="+mj-lt"/>
                <a:ea typeface="+mj-ea"/>
                <a:cs typeface="+mj-cs"/>
              </a:rPr>
              <a:t>Pernod Ricard Hungary</a:t>
            </a:r>
            <a:endParaRPr lang="fr-FR" sz="2000" dirty="0">
              <a:solidFill>
                <a:srgbClr val="023466"/>
              </a:solidFill>
              <a:latin typeface="+mj-lt"/>
              <a:ea typeface="+mj-ea"/>
              <a:cs typeface="+mj-cs"/>
            </a:endParaRPr>
          </a:p>
        </p:txBody>
      </p:sp>
      <p:sp>
        <p:nvSpPr>
          <p:cNvPr id="6" name="ZoneTexte 7">
            <a:extLst>
              <a:ext uri="{FF2B5EF4-FFF2-40B4-BE49-F238E27FC236}">
                <a16:creationId xmlns:a16="http://schemas.microsoft.com/office/drawing/2014/main" id="{A2C8BF2F-5370-4960-81F2-69B1C9AA21A8}"/>
              </a:ext>
            </a:extLst>
          </p:cNvPr>
          <p:cNvSpPr txBox="1"/>
          <p:nvPr/>
        </p:nvSpPr>
        <p:spPr>
          <a:xfrm>
            <a:off x="254000" y="1050930"/>
            <a:ext cx="11418048" cy="4308872"/>
          </a:xfrm>
          <a:prstGeom prst="rect">
            <a:avLst/>
          </a:prstGeom>
          <a:noFill/>
        </p:spPr>
        <p:txBody>
          <a:bodyPr wrap="square" rtlCol="0">
            <a:spAutoFit/>
          </a:bodyPr>
          <a:lstStyle/>
          <a:p>
            <a:pPr marL="971550" lvl="1" indent="-514350">
              <a:buFont typeface="Arial" panose="020B0604020202020204" pitchFamily="34" charset="0"/>
              <a:buChar char="•"/>
            </a:pPr>
            <a:r>
              <a:rPr lang="hu-HU" sz="2000" dirty="0">
                <a:solidFill>
                  <a:srgbClr val="023466"/>
                </a:solidFill>
                <a:latin typeface="+mj-lt"/>
                <a:ea typeface="+mj-ea"/>
                <a:cs typeface="+mj-cs"/>
              </a:rPr>
              <a:t>Mik a </a:t>
            </a:r>
            <a:r>
              <a:rPr lang="hu-HU" sz="2000" b="1" dirty="0">
                <a:solidFill>
                  <a:srgbClr val="023466"/>
                </a:solidFill>
                <a:latin typeface="+mj-lt"/>
                <a:ea typeface="+mj-ea"/>
                <a:cs typeface="+mj-cs"/>
              </a:rPr>
              <a:t>túlzott alkoholfogyasztás káros hatásai</a:t>
            </a:r>
            <a:r>
              <a:rPr lang="hu-HU" sz="2000" dirty="0">
                <a:solidFill>
                  <a:srgbClr val="023466"/>
                </a:solidFill>
                <a:latin typeface="+mj-lt"/>
                <a:ea typeface="+mj-ea"/>
                <a:cs typeface="+mj-cs"/>
              </a:rPr>
              <a:t>?</a:t>
            </a:r>
          </a:p>
          <a:p>
            <a:pPr marL="1428750" lvl="2" indent="-514350">
              <a:buFont typeface="Arial" panose="020B0604020202020204" pitchFamily="34" charset="0"/>
              <a:buChar char="•"/>
            </a:pPr>
            <a:r>
              <a:rPr lang="hu-HU" dirty="0">
                <a:solidFill>
                  <a:srgbClr val="023466"/>
                </a:solidFill>
                <a:latin typeface="+mj-lt"/>
                <a:ea typeface="+mj-ea"/>
                <a:cs typeface="+mj-cs"/>
              </a:rPr>
              <a:t>A rendszeres és túlzott alkoholfogyasztás (az ún. "heavy drinking") összefüggésben áll súlyos betegségek, pl. magas vérnyomás, májzsugor, mell-, száj- és torok-, valamint gyomor- és végbélrák kialakulásával. Ezen betegségek kialakulására más körülmények is hatnak, pl. dohányzás, helytelen étkezés, mozgás hiánya, genetikai, családi háttér, de a túlzott alkoholfogyasztástól sem választhatók el</a:t>
            </a:r>
          </a:p>
          <a:p>
            <a:pPr marL="1428750" lvl="2" indent="-514350">
              <a:buFont typeface="Arial" panose="020B0604020202020204" pitchFamily="34" charset="0"/>
              <a:buChar char="•"/>
            </a:pPr>
            <a:r>
              <a:rPr lang="hu-HU" dirty="0">
                <a:solidFill>
                  <a:srgbClr val="023466"/>
                </a:solidFill>
                <a:latin typeface="+mj-lt"/>
                <a:ea typeface="+mj-ea"/>
                <a:cs typeface="+mj-cs"/>
              </a:rPr>
              <a:t>A rendszeres és túlzott alkoholfogyasztás negatívan befolyásolja a mentális egészséget és a jól-létet, hosszabb távon alkoholfüggőséghez, alkoholizmushoz vezet.</a:t>
            </a:r>
          </a:p>
          <a:p>
            <a:pPr marL="971550" lvl="1" indent="-514350">
              <a:buFont typeface="Arial" panose="020B0604020202020204" pitchFamily="34" charset="0"/>
              <a:buChar char="•"/>
            </a:pPr>
            <a:r>
              <a:rPr lang="hu-HU" sz="2000" dirty="0">
                <a:solidFill>
                  <a:srgbClr val="023466"/>
                </a:solidFill>
                <a:latin typeface="+mj-lt"/>
                <a:ea typeface="+mj-ea"/>
                <a:cs typeface="+mj-cs"/>
              </a:rPr>
              <a:t>Mi a </a:t>
            </a:r>
            <a:r>
              <a:rPr lang="hu-HU" sz="2000" b="1" dirty="0">
                <a:solidFill>
                  <a:srgbClr val="023466"/>
                </a:solidFill>
                <a:latin typeface="+mj-lt"/>
                <a:ea typeface="+mj-ea"/>
                <a:cs typeface="+mj-cs"/>
              </a:rPr>
              <a:t>'rohamszerű ivás'</a:t>
            </a:r>
            <a:r>
              <a:rPr lang="hu-HU" sz="2000" dirty="0">
                <a:solidFill>
                  <a:srgbClr val="023466"/>
                </a:solidFill>
                <a:latin typeface="+mj-lt"/>
                <a:ea typeface="+mj-ea"/>
                <a:cs typeface="+mj-cs"/>
              </a:rPr>
              <a:t> és mik a következményei?</a:t>
            </a:r>
          </a:p>
          <a:p>
            <a:pPr marL="1428750" lvl="2" indent="-514350">
              <a:buFont typeface="Arial" panose="020B0604020202020204" pitchFamily="34" charset="0"/>
              <a:buChar char="•"/>
            </a:pPr>
            <a:r>
              <a:rPr lang="hu-HU" dirty="0">
                <a:solidFill>
                  <a:srgbClr val="023466"/>
                </a:solidFill>
                <a:latin typeface="+mj-lt"/>
                <a:ea typeface="+mj-ea"/>
                <a:cs typeface="+mj-cs"/>
              </a:rPr>
              <a:t>Az alkalomszerű, de nagymértékű, túlzott alkoholfogyasztást, a gyors lerészegedést nevezzük így (angolul 'heavy episodic drinking' (HED) ill. 'binge drinking')</a:t>
            </a:r>
          </a:p>
          <a:p>
            <a:pPr marL="1428750" lvl="2" indent="-514350">
              <a:buFont typeface="Arial" panose="020B0604020202020204" pitchFamily="34" charset="0"/>
              <a:buChar char="•"/>
            </a:pPr>
            <a:r>
              <a:rPr lang="hu-HU" dirty="0">
                <a:solidFill>
                  <a:srgbClr val="023466"/>
                </a:solidFill>
                <a:latin typeface="+mj-lt"/>
                <a:ea typeface="+mj-ea"/>
                <a:cs typeface="+mj-cs"/>
              </a:rPr>
              <a:t>Azonnali súlyos veszélyei a balesetek, sérülések fokozott esélye, nemkívánt szexuális kapcsolat létesítése, erőszakos szituációk kialakulása ill. a véralkoholszinttől függő rosszullét, ami akár alkoholmérgezéshez, halálhoz is vezethet.</a:t>
            </a:r>
          </a:p>
          <a:p>
            <a:pPr marL="1428750" lvl="2" indent="-514350">
              <a:buFont typeface="Arial" panose="020B0604020202020204" pitchFamily="34" charset="0"/>
              <a:buChar char="•"/>
            </a:pPr>
            <a:r>
              <a:rPr lang="hu-HU" dirty="0">
                <a:solidFill>
                  <a:srgbClr val="023466"/>
                </a:solidFill>
                <a:latin typeface="+mj-lt"/>
                <a:ea typeface="+mj-ea"/>
                <a:cs typeface="+mj-cs"/>
              </a:rPr>
              <a:t>Hosszabb távú veszélye az előző pontban részletezett betegségek kialakulásának megnövekedett kockázata </a:t>
            </a:r>
          </a:p>
        </p:txBody>
      </p:sp>
    </p:spTree>
    <p:extLst>
      <p:ext uri="{BB962C8B-B14F-4D97-AF65-F5344CB8AC3E}">
        <p14:creationId xmlns:p14="http://schemas.microsoft.com/office/powerpoint/2010/main" val="293957802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C07440F5-4A68-476E-A4D5-E130C3223BC8}"/>
              </a:ext>
            </a:extLst>
          </p:cNvPr>
          <p:cNvSpPr>
            <a:spLocks noGrp="1"/>
          </p:cNvSpPr>
          <p:nvPr>
            <p:ph type="title"/>
          </p:nvPr>
        </p:nvSpPr>
        <p:spPr/>
        <p:txBody>
          <a:bodyPr/>
          <a:lstStyle/>
          <a:p>
            <a:r>
              <a:rPr lang="en-US" b="1" dirty="0"/>
              <a:t>3. </a:t>
            </a:r>
            <a:r>
              <a:rPr lang="en-US" b="1" dirty="0" err="1"/>
              <a:t>fejezet</a:t>
            </a:r>
            <a:r>
              <a:rPr lang="en-US" b="1" dirty="0"/>
              <a:t>: </a:t>
            </a:r>
            <a:r>
              <a:rPr lang="en-US" b="1" dirty="0" err="1"/>
              <a:t>Megfelelő</a:t>
            </a:r>
            <a:r>
              <a:rPr lang="en-US" b="1" dirty="0"/>
              <a:t> </a:t>
            </a:r>
            <a:r>
              <a:rPr lang="hu-HU" b="1" dirty="0"/>
              <a:t>környezet</a:t>
            </a:r>
            <a:r>
              <a:rPr lang="en-US" b="1" dirty="0"/>
              <a:t> </a:t>
            </a:r>
            <a:r>
              <a:rPr lang="en-US" b="1" dirty="0" err="1"/>
              <a:t>megteremtése</a:t>
            </a:r>
            <a:endParaRPr lang="en-US" b="1" dirty="0"/>
          </a:p>
        </p:txBody>
      </p:sp>
      <p:sp>
        <p:nvSpPr>
          <p:cNvPr id="4" name="Espace réservé du numéro de diapositive 3">
            <a:extLst>
              <a:ext uri="{FF2B5EF4-FFF2-40B4-BE49-F238E27FC236}">
                <a16:creationId xmlns:a16="http://schemas.microsoft.com/office/drawing/2014/main" id="{1284DB01-732C-496E-AB43-8DE56314CCC7}"/>
              </a:ext>
            </a:extLst>
          </p:cNvPr>
          <p:cNvSpPr>
            <a:spLocks noGrp="1"/>
          </p:cNvSpPr>
          <p:nvPr>
            <p:ph type="sldNum" sz="quarter" idx="12"/>
          </p:nvPr>
        </p:nvSpPr>
        <p:spPr>
          <a:xfrm>
            <a:off x="-189217" y="8479096"/>
            <a:ext cx="727444" cy="486833"/>
          </a:xfrm>
          <a:prstGeom prst="rect">
            <a:avLst/>
          </a:prstGeom>
        </p:spPr>
        <p:txBody>
          <a:bodyPr vert="horz" lIns="122079" tIns="61039" rIns="122079" bIns="61039" rtlCol="0" anchor="ctr"/>
          <a:lstStyle>
            <a:defPPr>
              <a:defRPr lang="fr-FR"/>
            </a:defPPr>
            <a:lvl1pPr algn="r" rtl="0" fontAlgn="base">
              <a:spcBef>
                <a:spcPct val="0"/>
              </a:spcBef>
              <a:spcAft>
                <a:spcPct val="0"/>
              </a:spcAft>
              <a:defRPr sz="1467" kern="1200">
                <a:solidFill>
                  <a:schemeClr val="tx1"/>
                </a:solidFill>
                <a:latin typeface="+mn-lt"/>
                <a:ea typeface="+mn-ea"/>
                <a:cs typeface="Arial" charset="0"/>
              </a:defRPr>
            </a:lvl1pPr>
            <a:lvl2pPr marL="609585" algn="l" rtl="0" fontAlgn="base">
              <a:spcBef>
                <a:spcPct val="0"/>
              </a:spcBef>
              <a:spcAft>
                <a:spcPct val="0"/>
              </a:spcAft>
              <a:defRPr kern="1200">
                <a:solidFill>
                  <a:schemeClr val="tx1"/>
                </a:solidFill>
                <a:latin typeface="Arial" charset="0"/>
                <a:ea typeface="+mn-ea"/>
                <a:cs typeface="Arial" charset="0"/>
              </a:defRPr>
            </a:lvl2pPr>
            <a:lvl3pPr marL="1219170" algn="l" rtl="0" fontAlgn="base">
              <a:spcBef>
                <a:spcPct val="0"/>
              </a:spcBef>
              <a:spcAft>
                <a:spcPct val="0"/>
              </a:spcAft>
              <a:defRPr kern="1200">
                <a:solidFill>
                  <a:schemeClr val="tx1"/>
                </a:solidFill>
                <a:latin typeface="Arial" charset="0"/>
                <a:ea typeface="+mn-ea"/>
                <a:cs typeface="Arial" charset="0"/>
              </a:defRPr>
            </a:lvl3pPr>
            <a:lvl4pPr marL="1828754" algn="l" rtl="0" fontAlgn="base">
              <a:spcBef>
                <a:spcPct val="0"/>
              </a:spcBef>
              <a:spcAft>
                <a:spcPct val="0"/>
              </a:spcAft>
              <a:defRPr kern="1200">
                <a:solidFill>
                  <a:schemeClr val="tx1"/>
                </a:solidFill>
                <a:latin typeface="Arial" charset="0"/>
                <a:ea typeface="+mn-ea"/>
                <a:cs typeface="Arial" charset="0"/>
              </a:defRPr>
            </a:lvl4pPr>
            <a:lvl5pPr marL="2438339" algn="l" rtl="0" fontAlgn="base">
              <a:spcBef>
                <a:spcPct val="0"/>
              </a:spcBef>
              <a:spcAft>
                <a:spcPct val="0"/>
              </a:spcAft>
              <a:defRPr kern="1200">
                <a:solidFill>
                  <a:schemeClr val="tx1"/>
                </a:solidFill>
                <a:latin typeface="Arial" charset="0"/>
                <a:ea typeface="+mn-ea"/>
                <a:cs typeface="Arial" charset="0"/>
              </a:defRPr>
            </a:lvl5pPr>
            <a:lvl6pPr marL="3047924" algn="l" defTabSz="1219170" rtl="0" eaLnBrk="1" latinLnBrk="0" hangingPunct="1">
              <a:defRPr kern="1200">
                <a:solidFill>
                  <a:schemeClr val="tx1"/>
                </a:solidFill>
                <a:latin typeface="Arial" charset="0"/>
                <a:ea typeface="+mn-ea"/>
                <a:cs typeface="Arial" charset="0"/>
              </a:defRPr>
            </a:lvl6pPr>
            <a:lvl7pPr marL="3657509" algn="l" defTabSz="1219170" rtl="0" eaLnBrk="1" latinLnBrk="0" hangingPunct="1">
              <a:defRPr kern="1200">
                <a:solidFill>
                  <a:schemeClr val="tx1"/>
                </a:solidFill>
                <a:latin typeface="Arial" charset="0"/>
                <a:ea typeface="+mn-ea"/>
                <a:cs typeface="Arial" charset="0"/>
              </a:defRPr>
            </a:lvl7pPr>
            <a:lvl8pPr marL="4267093" algn="l" defTabSz="1219170" rtl="0" eaLnBrk="1" latinLnBrk="0" hangingPunct="1">
              <a:defRPr kern="1200">
                <a:solidFill>
                  <a:schemeClr val="tx1"/>
                </a:solidFill>
                <a:latin typeface="Arial" charset="0"/>
                <a:ea typeface="+mn-ea"/>
                <a:cs typeface="Arial" charset="0"/>
              </a:defRPr>
            </a:lvl8pPr>
            <a:lvl9pPr marL="4876678" algn="l" defTabSz="1219170" rtl="0" eaLnBrk="1" latinLnBrk="0" hangingPunct="1">
              <a:defRPr kern="1200">
                <a:solidFill>
                  <a:schemeClr val="tx1"/>
                </a:solidFill>
                <a:latin typeface="Arial" charset="0"/>
                <a:ea typeface="+mn-ea"/>
                <a:cs typeface="Arial" charset="0"/>
              </a:defRPr>
            </a:lvl9pPr>
          </a:lstStyle>
          <a:p>
            <a:pPr defTabSz="1219170" eaLnBrk="0" hangingPunct="0"/>
            <a:fld id="{0EB3E5AF-D5C2-496C-A08C-C1F7B0D398D0}" type="slidenum">
              <a:rPr lang="fr-FR">
                <a:solidFill>
                  <a:srgbClr val="000066"/>
                </a:solidFill>
                <a:latin typeface="Calibri"/>
              </a:rPr>
              <a:pPr defTabSz="1219170" eaLnBrk="0" hangingPunct="0"/>
              <a:t>14</a:t>
            </a:fld>
            <a:endParaRPr lang="fr-FR">
              <a:solidFill>
                <a:srgbClr val="000066"/>
              </a:solidFill>
              <a:latin typeface="Calibri"/>
            </a:endParaRPr>
          </a:p>
        </p:txBody>
      </p:sp>
      <p:sp>
        <p:nvSpPr>
          <p:cNvPr id="5" name="Espace réservé du numéro de diapositive 3">
            <a:extLst>
              <a:ext uri="{FF2B5EF4-FFF2-40B4-BE49-F238E27FC236}">
                <a16:creationId xmlns:a16="http://schemas.microsoft.com/office/drawing/2014/main" id="{CF7AEBDF-0ECE-433A-BFF7-A19D361297DE}"/>
              </a:ext>
            </a:extLst>
          </p:cNvPr>
          <p:cNvSpPr txBox="1">
            <a:spLocks/>
          </p:cNvSpPr>
          <p:nvPr/>
        </p:nvSpPr>
        <p:spPr>
          <a:xfrm>
            <a:off x="11298722" y="6329374"/>
            <a:ext cx="727444" cy="486833"/>
          </a:xfrm>
          <a:prstGeom prst="rect">
            <a:avLst/>
          </a:prstGeom>
        </p:spPr>
        <p:txBody>
          <a:bodyPr vert="horz" lIns="122079" tIns="61039" rIns="122079" bIns="61039" rtlCol="0" anchor="ctr"/>
          <a:lstStyle>
            <a:defPPr>
              <a:defRPr lang="fr-FR"/>
            </a:defPPr>
            <a:lvl1pPr algn="r" rtl="0" eaLnBrk="0" fontAlgn="base" hangingPunct="0">
              <a:spcBef>
                <a:spcPct val="0"/>
              </a:spcBef>
              <a:spcAft>
                <a:spcPct val="0"/>
              </a:spcAft>
              <a:defRPr sz="1100" kern="1200">
                <a:solidFill>
                  <a:schemeClr val="tx1"/>
                </a:solidFill>
                <a:latin typeface="+mn-lt"/>
                <a:ea typeface="+mn-ea"/>
                <a:cs typeface="Arial" charset="0"/>
              </a:defRPr>
            </a:lvl1pPr>
            <a:lvl2pPr marL="457200" algn="l" rtl="0" eaLnBrk="0" fontAlgn="base" hangingPunct="0">
              <a:spcBef>
                <a:spcPct val="0"/>
              </a:spcBef>
              <a:spcAft>
                <a:spcPct val="0"/>
              </a:spcAft>
              <a:defRPr sz="1600" kern="1200">
                <a:solidFill>
                  <a:schemeClr val="tx1"/>
                </a:solidFill>
                <a:latin typeface="Arial" charset="0"/>
                <a:ea typeface="+mn-ea"/>
                <a:cs typeface="Arial" charset="0"/>
              </a:defRPr>
            </a:lvl2pPr>
            <a:lvl3pPr marL="914400" algn="l" rtl="0" eaLnBrk="0" fontAlgn="base" hangingPunct="0">
              <a:spcBef>
                <a:spcPct val="0"/>
              </a:spcBef>
              <a:spcAft>
                <a:spcPct val="0"/>
              </a:spcAft>
              <a:defRPr sz="1600" kern="1200">
                <a:solidFill>
                  <a:schemeClr val="tx1"/>
                </a:solidFill>
                <a:latin typeface="Arial" charset="0"/>
                <a:ea typeface="+mn-ea"/>
                <a:cs typeface="Arial" charset="0"/>
              </a:defRPr>
            </a:lvl3pPr>
            <a:lvl4pPr marL="1371600" algn="l" rtl="0" eaLnBrk="0" fontAlgn="base" hangingPunct="0">
              <a:spcBef>
                <a:spcPct val="0"/>
              </a:spcBef>
              <a:spcAft>
                <a:spcPct val="0"/>
              </a:spcAft>
              <a:defRPr sz="1600" kern="1200">
                <a:solidFill>
                  <a:schemeClr val="tx1"/>
                </a:solidFill>
                <a:latin typeface="Arial" charset="0"/>
                <a:ea typeface="+mn-ea"/>
                <a:cs typeface="Arial" charset="0"/>
              </a:defRPr>
            </a:lvl4pPr>
            <a:lvl5pPr marL="1828800" algn="l" rtl="0" eaLnBrk="0" fontAlgn="base" hangingPunct="0">
              <a:spcBef>
                <a:spcPct val="0"/>
              </a:spcBef>
              <a:spcAft>
                <a:spcPct val="0"/>
              </a:spcAft>
              <a:defRPr sz="1600" kern="1200">
                <a:solidFill>
                  <a:schemeClr val="tx1"/>
                </a:solidFill>
                <a:latin typeface="Arial" charset="0"/>
                <a:ea typeface="+mn-ea"/>
                <a:cs typeface="Arial" charset="0"/>
              </a:defRPr>
            </a:lvl5pPr>
            <a:lvl6pPr marL="2286000" algn="l" defTabSz="914400" rtl="0" eaLnBrk="1" latinLnBrk="0" hangingPunct="1">
              <a:defRPr sz="1600" kern="1200">
                <a:solidFill>
                  <a:schemeClr val="tx1"/>
                </a:solidFill>
                <a:latin typeface="Arial" charset="0"/>
                <a:ea typeface="+mn-ea"/>
                <a:cs typeface="Arial" charset="0"/>
              </a:defRPr>
            </a:lvl6pPr>
            <a:lvl7pPr marL="2743200" algn="l" defTabSz="914400" rtl="0" eaLnBrk="1" latinLnBrk="0" hangingPunct="1">
              <a:defRPr sz="1600" kern="1200">
                <a:solidFill>
                  <a:schemeClr val="tx1"/>
                </a:solidFill>
                <a:latin typeface="Arial" charset="0"/>
                <a:ea typeface="+mn-ea"/>
                <a:cs typeface="Arial" charset="0"/>
              </a:defRPr>
            </a:lvl7pPr>
            <a:lvl8pPr marL="3200400" algn="l" defTabSz="914400" rtl="0" eaLnBrk="1" latinLnBrk="0" hangingPunct="1">
              <a:defRPr sz="1600" kern="1200">
                <a:solidFill>
                  <a:schemeClr val="tx1"/>
                </a:solidFill>
                <a:latin typeface="Arial" charset="0"/>
                <a:ea typeface="+mn-ea"/>
                <a:cs typeface="Arial" charset="0"/>
              </a:defRPr>
            </a:lvl8pPr>
            <a:lvl9pPr marL="3657600" algn="l" defTabSz="914400" rtl="0" eaLnBrk="1" latinLnBrk="0" hangingPunct="1">
              <a:defRPr sz="1600" kern="1200">
                <a:solidFill>
                  <a:schemeClr val="tx1"/>
                </a:solidFill>
                <a:latin typeface="Arial" charset="0"/>
                <a:ea typeface="+mn-ea"/>
                <a:cs typeface="Arial" charset="0"/>
              </a:defRPr>
            </a:lvl9pPr>
          </a:lstStyle>
          <a:p>
            <a:pPr defTabSz="1219170"/>
            <a:fld id="{0EB3E5AF-D5C2-496C-A08C-C1F7B0D398D0}" type="slidenum">
              <a:rPr lang="fr-FR" sz="1467">
                <a:solidFill>
                  <a:srgbClr val="000066"/>
                </a:solidFill>
                <a:latin typeface="Calibri"/>
              </a:rPr>
              <a:pPr defTabSz="1219170"/>
              <a:t>14</a:t>
            </a:fld>
            <a:endParaRPr lang="fr-FR" sz="1467">
              <a:solidFill>
                <a:srgbClr val="000066"/>
              </a:solidFill>
              <a:latin typeface="Calibri"/>
            </a:endParaRPr>
          </a:p>
        </p:txBody>
      </p:sp>
      <p:sp>
        <p:nvSpPr>
          <p:cNvPr id="8" name="ZoneTexte 7">
            <a:extLst>
              <a:ext uri="{FF2B5EF4-FFF2-40B4-BE49-F238E27FC236}">
                <a16:creationId xmlns:a16="http://schemas.microsoft.com/office/drawing/2014/main" id="{F520A7E4-8C80-430C-821E-E41A5A057ACB}"/>
              </a:ext>
            </a:extLst>
          </p:cNvPr>
          <p:cNvSpPr txBox="1"/>
          <p:nvPr/>
        </p:nvSpPr>
        <p:spPr>
          <a:xfrm>
            <a:off x="254000" y="0"/>
            <a:ext cx="2628540" cy="400110"/>
          </a:xfrm>
          <a:prstGeom prst="rect">
            <a:avLst/>
          </a:prstGeom>
          <a:noFill/>
        </p:spPr>
        <p:txBody>
          <a:bodyPr wrap="none" rtlCol="0">
            <a:spAutoFit/>
          </a:bodyPr>
          <a:lstStyle/>
          <a:p>
            <a:r>
              <a:rPr lang="hu-HU" sz="2000" dirty="0">
                <a:solidFill>
                  <a:srgbClr val="023466"/>
                </a:solidFill>
                <a:latin typeface="+mj-lt"/>
                <a:ea typeface="+mj-ea"/>
                <a:cs typeface="+mj-cs"/>
              </a:rPr>
              <a:t>Pernod Ricard Hungary</a:t>
            </a:r>
            <a:endParaRPr lang="fr-FR" sz="2000" dirty="0">
              <a:solidFill>
                <a:srgbClr val="023466"/>
              </a:solidFill>
              <a:latin typeface="+mj-lt"/>
              <a:ea typeface="+mj-ea"/>
              <a:cs typeface="+mj-cs"/>
            </a:endParaRPr>
          </a:p>
        </p:txBody>
      </p:sp>
      <p:sp>
        <p:nvSpPr>
          <p:cNvPr id="6" name="ZoneTexte 7">
            <a:extLst>
              <a:ext uri="{FF2B5EF4-FFF2-40B4-BE49-F238E27FC236}">
                <a16:creationId xmlns:a16="http://schemas.microsoft.com/office/drawing/2014/main" id="{A2C8BF2F-5370-4960-81F2-69B1C9AA21A8}"/>
              </a:ext>
            </a:extLst>
          </p:cNvPr>
          <p:cNvSpPr txBox="1"/>
          <p:nvPr/>
        </p:nvSpPr>
        <p:spPr>
          <a:xfrm>
            <a:off x="473648" y="1077560"/>
            <a:ext cx="11552518" cy="3447098"/>
          </a:xfrm>
          <a:prstGeom prst="rect">
            <a:avLst/>
          </a:prstGeom>
          <a:noFill/>
        </p:spPr>
        <p:txBody>
          <a:bodyPr wrap="square" rtlCol="0">
            <a:spAutoFit/>
          </a:bodyPr>
          <a:lstStyle/>
          <a:p>
            <a:pPr marL="514350" indent="-514350">
              <a:buFont typeface="+mj-lt"/>
              <a:buAutoNum type="alphaLcParenR"/>
            </a:pPr>
            <a:r>
              <a:rPr lang="hu-HU" sz="2000" b="1" dirty="0">
                <a:solidFill>
                  <a:srgbClr val="023466"/>
                </a:solidFill>
                <a:latin typeface="+mj-lt"/>
                <a:ea typeface="+mj-ea"/>
                <a:cs typeface="+mj-cs"/>
              </a:rPr>
              <a:t>Alapelvek</a:t>
            </a:r>
            <a:r>
              <a:rPr lang="hu-HU" sz="2000" dirty="0">
                <a:solidFill>
                  <a:srgbClr val="023466"/>
                </a:solidFill>
                <a:latin typeface="+mj-lt"/>
                <a:ea typeface="+mj-ea"/>
                <a:cs typeface="+mj-cs"/>
              </a:rPr>
              <a:t> meghatározása</a:t>
            </a:r>
          </a:p>
          <a:p>
            <a:pPr marL="971550" lvl="1" indent="-514350">
              <a:buFont typeface="Arial" panose="020B0604020202020204" pitchFamily="34" charset="0"/>
              <a:buChar char="•"/>
            </a:pPr>
            <a:r>
              <a:rPr lang="hu-HU" dirty="0">
                <a:solidFill>
                  <a:srgbClr val="023466"/>
                </a:solidFill>
                <a:latin typeface="+mj-lt"/>
                <a:ea typeface="+mj-ea"/>
                <a:cs typeface="+mj-cs"/>
              </a:rPr>
              <a:t>Az alkoholfogyasztási viselkedés három különböző tényezőtől függ:</a:t>
            </a:r>
          </a:p>
          <a:p>
            <a:pPr marL="1428750" lvl="2" indent="-514350">
              <a:buFont typeface="Courier New" panose="02070309020205020404" pitchFamily="49" charset="0"/>
              <a:buChar char="o"/>
            </a:pPr>
            <a:r>
              <a:rPr lang="hu-HU" dirty="0">
                <a:solidFill>
                  <a:srgbClr val="023466"/>
                </a:solidFill>
                <a:latin typeface="+mj-lt"/>
                <a:ea typeface="+mj-ea"/>
                <a:cs typeface="+mj-cs"/>
              </a:rPr>
              <a:t>A </a:t>
            </a:r>
            <a:r>
              <a:rPr lang="hu-HU" b="1" dirty="0">
                <a:solidFill>
                  <a:srgbClr val="023466"/>
                </a:solidFill>
                <a:latin typeface="+mj-lt"/>
                <a:ea typeface="+mj-ea"/>
                <a:cs typeface="+mj-cs"/>
              </a:rPr>
              <a:t>fogyasztó</a:t>
            </a:r>
            <a:r>
              <a:rPr lang="hu-HU" dirty="0">
                <a:solidFill>
                  <a:srgbClr val="023466"/>
                </a:solidFill>
                <a:latin typeface="+mj-lt"/>
                <a:ea typeface="+mj-ea"/>
                <a:cs typeface="+mj-cs"/>
              </a:rPr>
              <a:t>: az alkoholt fogyasztó személy jellemvonásai, hangulata és személyi körülményei</a:t>
            </a:r>
          </a:p>
          <a:p>
            <a:pPr marL="1428750" lvl="2" indent="-514350">
              <a:buFont typeface="Courier New" panose="02070309020205020404" pitchFamily="49" charset="0"/>
              <a:buChar char="o"/>
            </a:pPr>
            <a:r>
              <a:rPr lang="hu-HU" dirty="0">
                <a:solidFill>
                  <a:srgbClr val="023466"/>
                </a:solidFill>
                <a:latin typeface="+mj-lt"/>
                <a:ea typeface="+mj-ea"/>
                <a:cs typeface="+mj-cs"/>
              </a:rPr>
              <a:t>Az </a:t>
            </a:r>
            <a:r>
              <a:rPr lang="hu-HU" b="1" dirty="0">
                <a:solidFill>
                  <a:srgbClr val="023466"/>
                </a:solidFill>
                <a:latin typeface="+mj-lt"/>
                <a:ea typeface="+mj-ea"/>
                <a:cs typeface="+mj-cs"/>
              </a:rPr>
              <a:t>ital</a:t>
            </a:r>
            <a:r>
              <a:rPr lang="hu-HU" dirty="0">
                <a:solidFill>
                  <a:srgbClr val="023466"/>
                </a:solidFill>
                <a:latin typeface="+mj-lt"/>
                <a:ea typeface="+mj-ea"/>
                <a:cs typeface="+mj-cs"/>
              </a:rPr>
              <a:t>: az elfogyasztott alkohol mennyisége és erőssége</a:t>
            </a:r>
          </a:p>
          <a:p>
            <a:pPr marL="1428750" lvl="2" indent="-514350">
              <a:buFont typeface="Courier New" panose="02070309020205020404" pitchFamily="49" charset="0"/>
              <a:buChar char="o"/>
            </a:pPr>
            <a:r>
              <a:rPr lang="hu-HU" dirty="0">
                <a:solidFill>
                  <a:srgbClr val="023466"/>
                </a:solidFill>
                <a:latin typeface="+mj-lt"/>
                <a:ea typeface="+mj-ea"/>
                <a:cs typeface="+mj-cs"/>
              </a:rPr>
              <a:t>A </a:t>
            </a:r>
            <a:r>
              <a:rPr lang="hu-HU" b="1" dirty="0">
                <a:solidFill>
                  <a:srgbClr val="023466"/>
                </a:solidFill>
                <a:latin typeface="+mj-lt"/>
                <a:ea typeface="+mj-ea"/>
                <a:cs typeface="+mj-cs"/>
              </a:rPr>
              <a:t>környezet</a:t>
            </a:r>
            <a:r>
              <a:rPr lang="hu-HU" dirty="0">
                <a:solidFill>
                  <a:srgbClr val="023466"/>
                </a:solidFill>
                <a:latin typeface="+mj-lt"/>
                <a:ea typeface="+mj-ea"/>
                <a:cs typeface="+mj-cs"/>
              </a:rPr>
              <a:t>: az atmoszféra és a vendéglátóhelyen érvényben lévő szabályok, ahol az alkoholfogyasztás történik</a:t>
            </a:r>
          </a:p>
          <a:p>
            <a:pPr lvl="2"/>
            <a:r>
              <a:rPr lang="hu-HU" dirty="0">
                <a:solidFill>
                  <a:srgbClr val="023466"/>
                </a:solidFill>
                <a:latin typeface="+mj-lt"/>
                <a:ea typeface="+mj-ea"/>
                <a:cs typeface="+mj-cs"/>
              </a:rPr>
              <a:t>Ezen tényezők bármelyikének módosítása megváltoztatja az alkoholfogyasztási viselkedést is. Például egy személy viselkedése nagy valószínűséggel más lesz egy elegáns étteremben, mint egy bárban futballmeccs nézés közben. A környezet megváltozott, annak ellenére, hogy mindkét körülmény között ugyanannyit fogyasztott el ugyanaz a személy. A fogyasztót nem tudjuk befolyásolni, az általa elfogyaszott italt sem könnyű, de a </a:t>
            </a:r>
            <a:r>
              <a:rPr lang="hu-HU" b="1" dirty="0">
                <a:solidFill>
                  <a:srgbClr val="023466"/>
                </a:solidFill>
                <a:latin typeface="+mj-lt"/>
                <a:ea typeface="+mj-ea"/>
                <a:cs typeface="+mj-cs"/>
              </a:rPr>
              <a:t>környezetet ki tudjuk alakítani!</a:t>
            </a:r>
          </a:p>
          <a:p>
            <a:pPr marL="342900" indent="-342900">
              <a:buFont typeface="+mj-lt"/>
              <a:buAutoNum type="alphaLcParenR"/>
            </a:pPr>
            <a:r>
              <a:rPr lang="hu-HU" sz="2000" dirty="0">
                <a:solidFill>
                  <a:srgbClr val="023466"/>
                </a:solidFill>
                <a:latin typeface="+mj-lt"/>
                <a:ea typeface="+mj-ea"/>
                <a:cs typeface="+mj-cs"/>
              </a:rPr>
              <a:t>Problémás viselkedést </a:t>
            </a:r>
            <a:r>
              <a:rPr lang="hu-HU" sz="2000" b="1" dirty="0">
                <a:solidFill>
                  <a:srgbClr val="00B050"/>
                </a:solidFill>
                <a:latin typeface="+mj-lt"/>
                <a:ea typeface="+mj-ea"/>
                <a:cs typeface="+mj-cs"/>
              </a:rPr>
              <a:t>megelőző</a:t>
            </a:r>
            <a:r>
              <a:rPr lang="hu-HU" sz="2000" dirty="0">
                <a:solidFill>
                  <a:srgbClr val="023466"/>
                </a:solidFill>
                <a:latin typeface="+mj-lt"/>
                <a:ea typeface="+mj-ea"/>
                <a:cs typeface="+mj-cs"/>
              </a:rPr>
              <a:t> </a:t>
            </a:r>
            <a:r>
              <a:rPr lang="hu-HU" sz="2000" b="1" dirty="0">
                <a:solidFill>
                  <a:srgbClr val="00B050"/>
                </a:solidFill>
                <a:latin typeface="+mj-lt"/>
                <a:ea typeface="+mj-ea"/>
                <a:cs typeface="+mj-cs"/>
              </a:rPr>
              <a:t>tényezők</a:t>
            </a:r>
            <a:r>
              <a:rPr lang="hu-HU" sz="2000" dirty="0">
                <a:solidFill>
                  <a:srgbClr val="023466"/>
                </a:solidFill>
                <a:latin typeface="+mj-lt"/>
                <a:ea typeface="+mj-ea"/>
                <a:cs typeface="+mj-cs"/>
              </a:rPr>
              <a:t> a </a:t>
            </a:r>
            <a:r>
              <a:rPr lang="hu-HU" sz="2000" b="1" dirty="0">
                <a:solidFill>
                  <a:srgbClr val="023466"/>
                </a:solidFill>
                <a:latin typeface="+mj-lt"/>
                <a:ea typeface="+mj-ea"/>
                <a:cs typeface="+mj-cs"/>
              </a:rPr>
              <a:t>környezet szempontjából</a:t>
            </a:r>
            <a:r>
              <a:rPr lang="hu-HU" sz="2000" dirty="0">
                <a:solidFill>
                  <a:srgbClr val="023466"/>
                </a:solidFill>
                <a:latin typeface="+mj-lt"/>
                <a:ea typeface="+mj-ea"/>
                <a:cs typeface="+mj-cs"/>
              </a:rPr>
              <a:t>:</a:t>
            </a:r>
          </a:p>
        </p:txBody>
      </p:sp>
      <p:graphicFrame>
        <p:nvGraphicFramePr>
          <p:cNvPr id="3" name="Table 6">
            <a:extLst>
              <a:ext uri="{FF2B5EF4-FFF2-40B4-BE49-F238E27FC236}">
                <a16:creationId xmlns:a16="http://schemas.microsoft.com/office/drawing/2014/main" id="{CF8AAC56-BA54-51A5-E7F3-4F465590ED82}"/>
              </a:ext>
            </a:extLst>
          </p:cNvPr>
          <p:cNvGraphicFramePr>
            <a:graphicFrameLocks noGrp="1"/>
          </p:cNvGraphicFramePr>
          <p:nvPr>
            <p:extLst>
              <p:ext uri="{D42A27DB-BD31-4B8C-83A1-F6EECF244321}">
                <p14:modId xmlns:p14="http://schemas.microsoft.com/office/powerpoint/2010/main" val="1441855936"/>
              </p:ext>
            </p:extLst>
          </p:nvPr>
        </p:nvGraphicFramePr>
        <p:xfrm>
          <a:off x="841954" y="4456736"/>
          <a:ext cx="10815906" cy="2042160"/>
        </p:xfrm>
        <a:graphic>
          <a:graphicData uri="http://schemas.openxmlformats.org/drawingml/2006/table">
            <a:tbl>
              <a:tblPr firstRow="1" bandRow="1">
                <a:tableStyleId>{2D5ABB26-0587-4C30-8999-92F81FD0307C}</a:tableStyleId>
              </a:tblPr>
              <a:tblGrid>
                <a:gridCol w="5407953">
                  <a:extLst>
                    <a:ext uri="{9D8B030D-6E8A-4147-A177-3AD203B41FA5}">
                      <a16:colId xmlns:a16="http://schemas.microsoft.com/office/drawing/2014/main" val="1747557575"/>
                    </a:ext>
                  </a:extLst>
                </a:gridCol>
                <a:gridCol w="5407953">
                  <a:extLst>
                    <a:ext uri="{9D8B030D-6E8A-4147-A177-3AD203B41FA5}">
                      <a16:colId xmlns:a16="http://schemas.microsoft.com/office/drawing/2014/main" val="2457755619"/>
                    </a:ext>
                  </a:extLst>
                </a:gridCol>
              </a:tblGrid>
              <a:tr h="370840">
                <a:tc>
                  <a:txBody>
                    <a:bodyPr/>
                    <a:lstStyle/>
                    <a:p>
                      <a:pPr marL="800100" lvl="1" indent="-342900">
                        <a:buFont typeface="Arial" panose="020B0604020202020204" pitchFamily="34" charset="0"/>
                        <a:buChar char="•"/>
                      </a:pPr>
                      <a:r>
                        <a:rPr lang="hu-HU" sz="1600" kern="1200" dirty="0">
                          <a:solidFill>
                            <a:srgbClr val="023466"/>
                          </a:solidFill>
                          <a:latin typeface="+mj-lt"/>
                          <a:ea typeface="+mj-ea"/>
                          <a:cs typeface="+mj-cs"/>
                        </a:rPr>
                        <a:t>zsúfoltság, túlzott tömeg elkerülése</a:t>
                      </a:r>
                    </a:p>
                    <a:p>
                      <a:pPr marL="800100" lvl="1" indent="-342900">
                        <a:buFont typeface="Arial" panose="020B0604020202020204" pitchFamily="34" charset="0"/>
                        <a:buChar char="•"/>
                      </a:pPr>
                      <a:r>
                        <a:rPr lang="hu-HU" sz="1600" kern="1200" dirty="0">
                          <a:solidFill>
                            <a:srgbClr val="023466"/>
                          </a:solidFill>
                          <a:latin typeface="+mj-lt"/>
                          <a:ea typeface="+mj-ea"/>
                          <a:cs typeface="+mj-cs"/>
                        </a:rPr>
                        <a:t>nem megfelelően viselkedő személyek (pl. ittas vagy kiskorú) belépésének vagy kiszolgálásának megtagadása</a:t>
                      </a:r>
                    </a:p>
                    <a:p>
                      <a:pPr marL="800100" lvl="1" indent="-342900">
                        <a:buFont typeface="Arial" panose="020B0604020202020204" pitchFamily="34" charset="0"/>
                        <a:buChar char="•"/>
                      </a:pPr>
                      <a:r>
                        <a:rPr lang="hu-HU" sz="1600" kern="1200" dirty="0">
                          <a:solidFill>
                            <a:srgbClr val="023466"/>
                          </a:solidFill>
                          <a:latin typeface="+mj-lt"/>
                          <a:ea typeface="+mj-ea"/>
                          <a:cs typeface="+mj-cs"/>
                        </a:rPr>
                        <a:t>magas tisztasági és fenntartási minőség</a:t>
                      </a:r>
                    </a:p>
                    <a:p>
                      <a:pPr marL="800100" lvl="1" indent="-342900">
                        <a:buFont typeface="Arial" panose="020B0604020202020204" pitchFamily="34" charset="0"/>
                        <a:buChar char="•"/>
                      </a:pPr>
                      <a:r>
                        <a:rPr lang="hu-HU" sz="1600" kern="1200" dirty="0">
                          <a:solidFill>
                            <a:srgbClr val="023466"/>
                          </a:solidFill>
                          <a:latin typeface="+mj-lt"/>
                          <a:ea typeface="+mj-ea"/>
                          <a:cs typeface="+mj-cs"/>
                        </a:rPr>
                        <a:t>barátságos személyzet</a:t>
                      </a:r>
                    </a:p>
                    <a:p>
                      <a:pPr marL="800100" lvl="1" indent="-342900">
                        <a:buFont typeface="Arial" panose="020B0604020202020204" pitchFamily="34" charset="0"/>
                        <a:buChar char="•"/>
                      </a:pPr>
                      <a:r>
                        <a:rPr lang="hu-HU" sz="1600" kern="1200" dirty="0">
                          <a:solidFill>
                            <a:srgbClr val="023466"/>
                          </a:solidFill>
                          <a:latin typeface="+mj-lt"/>
                          <a:ea typeface="+mj-ea"/>
                          <a:cs typeface="+mj-cs"/>
                        </a:rPr>
                        <a:t>gyors és hatékony kiszolgálás</a:t>
                      </a:r>
                    </a:p>
                    <a:p>
                      <a:pPr marL="800100" lvl="1" indent="-342900">
                        <a:buFont typeface="Arial" panose="020B0604020202020204" pitchFamily="34" charset="0"/>
                        <a:buChar char="•"/>
                      </a:pPr>
                      <a:r>
                        <a:rPr lang="hu-HU" sz="1600" kern="1200" dirty="0">
                          <a:solidFill>
                            <a:srgbClr val="023466"/>
                          </a:solidFill>
                          <a:latin typeface="+mj-lt"/>
                          <a:ea typeface="+mj-ea"/>
                          <a:cs typeface="+mj-cs"/>
                        </a:rPr>
                        <a:t>utolsó rendelési lehetőség többszöri bejelentése</a:t>
                      </a:r>
                    </a:p>
                  </a:txBody>
                  <a:tcPr/>
                </a:tc>
                <a:tc>
                  <a:txBody>
                    <a:bodyPr/>
                    <a:lstStyle/>
                    <a:p>
                      <a:pPr marL="800100" lvl="1" indent="-342900">
                        <a:buFont typeface="Arial" panose="020B0604020202020204" pitchFamily="34" charset="0"/>
                        <a:buChar char="•"/>
                      </a:pPr>
                      <a:r>
                        <a:rPr lang="hu-HU" sz="1600" kern="1200" dirty="0">
                          <a:solidFill>
                            <a:srgbClr val="023466"/>
                          </a:solidFill>
                          <a:latin typeface="+mj-lt"/>
                          <a:ea typeface="+mj-ea"/>
                          <a:cs typeface="+mj-cs"/>
                        </a:rPr>
                        <a:t>a vendégkijárat fenntartása</a:t>
                      </a:r>
                    </a:p>
                    <a:p>
                      <a:pPr marL="800100" lvl="1" indent="-342900">
                        <a:buFont typeface="Arial" panose="020B0604020202020204" pitchFamily="34" charset="0"/>
                        <a:buChar char="•"/>
                      </a:pPr>
                      <a:r>
                        <a:rPr lang="hu-HU" sz="1600" kern="1200" dirty="0">
                          <a:solidFill>
                            <a:srgbClr val="023466"/>
                          </a:solidFill>
                          <a:latin typeface="+mj-lt"/>
                          <a:ea typeface="+mj-ea"/>
                          <a:cs typeface="+mj-cs"/>
                        </a:rPr>
                        <a:t>vendégek ellenőrzése, ideértve a bejáratot, a bárt és a kijáratot,</a:t>
                      </a:r>
                    </a:p>
                    <a:p>
                      <a:pPr marL="800100" lvl="1" indent="-342900">
                        <a:buFont typeface="Arial" panose="020B0604020202020204" pitchFamily="34" charset="0"/>
                        <a:buChar char="•"/>
                      </a:pPr>
                      <a:r>
                        <a:rPr lang="hu-HU" sz="1600" kern="1200" dirty="0">
                          <a:solidFill>
                            <a:srgbClr val="023466"/>
                          </a:solidFill>
                          <a:latin typeface="+mj-lt"/>
                          <a:ea typeface="+mj-ea"/>
                          <a:cs typeface="+mj-cs"/>
                        </a:rPr>
                        <a:t>ételkínálat ajánlása (rendes étkezés és snack)</a:t>
                      </a:r>
                    </a:p>
                    <a:p>
                      <a:pPr marL="800100" lvl="1" indent="-342900">
                        <a:buFont typeface="Arial" panose="020B0604020202020204" pitchFamily="34" charset="0"/>
                        <a:buChar char="•"/>
                      </a:pPr>
                      <a:r>
                        <a:rPr lang="hu-HU" sz="1600" kern="1200" dirty="0">
                          <a:solidFill>
                            <a:srgbClr val="023466"/>
                          </a:solidFill>
                          <a:latin typeface="+mj-lt"/>
                          <a:ea typeface="+mj-ea"/>
                          <a:cs typeface="+mj-cs"/>
                        </a:rPr>
                        <a:t>ülővendégek magasabb aránya</a:t>
                      </a:r>
                    </a:p>
                    <a:p>
                      <a:pPr marL="800100" lvl="1" indent="-342900">
                        <a:buFont typeface="Arial" panose="020B0604020202020204" pitchFamily="34" charset="0"/>
                        <a:buChar char="•"/>
                      </a:pPr>
                      <a:r>
                        <a:rPr lang="hu-HU" sz="1600" kern="1200" dirty="0">
                          <a:solidFill>
                            <a:srgbClr val="023466"/>
                          </a:solidFill>
                          <a:latin typeface="+mj-lt"/>
                          <a:ea typeface="+mj-ea"/>
                          <a:cs typeface="+mj-cs"/>
                        </a:rPr>
                        <a:t>felelős kiszolgálásban képzett személyzet</a:t>
                      </a:r>
                    </a:p>
                    <a:p>
                      <a:pPr marL="800100" lvl="1" indent="-342900">
                        <a:buFont typeface="Arial" panose="020B0604020202020204" pitchFamily="34" charset="0"/>
                        <a:buChar char="•"/>
                      </a:pPr>
                      <a:r>
                        <a:rPr lang="hu-HU" sz="1600" kern="1200" dirty="0">
                          <a:solidFill>
                            <a:srgbClr val="023466"/>
                          </a:solidFill>
                          <a:latin typeface="+mj-lt"/>
                          <a:ea typeface="+mj-ea"/>
                          <a:cs typeface="+mj-cs"/>
                        </a:rPr>
                        <a:t>méltányos árú soft drinkek kínálata</a:t>
                      </a:r>
                    </a:p>
                    <a:p>
                      <a:pPr marL="800100" lvl="1" indent="-342900">
                        <a:buFont typeface="Arial" panose="020B0604020202020204" pitchFamily="34" charset="0"/>
                        <a:buChar char="•"/>
                      </a:pPr>
                      <a:r>
                        <a:rPr lang="hu-HU" sz="1600" kern="1200" dirty="0">
                          <a:solidFill>
                            <a:srgbClr val="023466"/>
                          </a:solidFill>
                          <a:latin typeface="+mj-lt"/>
                          <a:ea typeface="+mj-ea"/>
                          <a:cs typeface="+mj-cs"/>
                        </a:rPr>
                        <a:t>megfelelő kommunikáció az alkalmazottak között</a:t>
                      </a:r>
                    </a:p>
                  </a:txBody>
                  <a:tcPr/>
                </a:tc>
                <a:extLst>
                  <a:ext uri="{0D108BD9-81ED-4DB2-BD59-A6C34878D82A}">
                    <a16:rowId xmlns:a16="http://schemas.microsoft.com/office/drawing/2014/main" val="728749194"/>
                  </a:ext>
                </a:extLst>
              </a:tr>
            </a:tbl>
          </a:graphicData>
        </a:graphic>
      </p:graphicFrame>
    </p:spTree>
    <p:extLst>
      <p:ext uri="{BB962C8B-B14F-4D97-AF65-F5344CB8AC3E}">
        <p14:creationId xmlns:p14="http://schemas.microsoft.com/office/powerpoint/2010/main" val="369540244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C07440F5-4A68-476E-A4D5-E130C3223BC8}"/>
              </a:ext>
            </a:extLst>
          </p:cNvPr>
          <p:cNvSpPr>
            <a:spLocks noGrp="1"/>
          </p:cNvSpPr>
          <p:nvPr>
            <p:ph type="title"/>
          </p:nvPr>
        </p:nvSpPr>
        <p:spPr/>
        <p:txBody>
          <a:bodyPr/>
          <a:lstStyle/>
          <a:p>
            <a:r>
              <a:rPr lang="en-US" b="1" dirty="0"/>
              <a:t>3. </a:t>
            </a:r>
            <a:r>
              <a:rPr lang="en-US" b="1" dirty="0" err="1"/>
              <a:t>fejezet</a:t>
            </a:r>
            <a:r>
              <a:rPr lang="en-US" b="1" dirty="0"/>
              <a:t>: </a:t>
            </a:r>
            <a:r>
              <a:rPr lang="en-US" b="1" dirty="0" err="1"/>
              <a:t>Megfelelő</a:t>
            </a:r>
            <a:r>
              <a:rPr lang="en-US" b="1" dirty="0"/>
              <a:t> </a:t>
            </a:r>
            <a:r>
              <a:rPr lang="hu-HU" b="1" dirty="0"/>
              <a:t>környezet</a:t>
            </a:r>
            <a:r>
              <a:rPr lang="en-US" b="1" dirty="0"/>
              <a:t> </a:t>
            </a:r>
            <a:r>
              <a:rPr lang="en-US" b="1" dirty="0" err="1"/>
              <a:t>megteremtése</a:t>
            </a:r>
            <a:r>
              <a:rPr lang="hu-HU" b="1" dirty="0"/>
              <a:t>, folyt.1</a:t>
            </a:r>
            <a:endParaRPr lang="en-US" b="1" dirty="0"/>
          </a:p>
        </p:txBody>
      </p:sp>
      <p:sp>
        <p:nvSpPr>
          <p:cNvPr id="4" name="Espace réservé du numéro de diapositive 3">
            <a:extLst>
              <a:ext uri="{FF2B5EF4-FFF2-40B4-BE49-F238E27FC236}">
                <a16:creationId xmlns:a16="http://schemas.microsoft.com/office/drawing/2014/main" id="{1284DB01-732C-496E-AB43-8DE56314CCC7}"/>
              </a:ext>
            </a:extLst>
          </p:cNvPr>
          <p:cNvSpPr>
            <a:spLocks noGrp="1"/>
          </p:cNvSpPr>
          <p:nvPr>
            <p:ph type="sldNum" sz="quarter" idx="12"/>
          </p:nvPr>
        </p:nvSpPr>
        <p:spPr>
          <a:xfrm>
            <a:off x="-189217" y="8479096"/>
            <a:ext cx="727444" cy="486833"/>
          </a:xfrm>
          <a:prstGeom prst="rect">
            <a:avLst/>
          </a:prstGeom>
        </p:spPr>
        <p:txBody>
          <a:bodyPr vert="horz" lIns="122079" tIns="61039" rIns="122079" bIns="61039" rtlCol="0" anchor="ctr"/>
          <a:lstStyle>
            <a:defPPr>
              <a:defRPr lang="fr-FR"/>
            </a:defPPr>
            <a:lvl1pPr algn="r" rtl="0" fontAlgn="base">
              <a:spcBef>
                <a:spcPct val="0"/>
              </a:spcBef>
              <a:spcAft>
                <a:spcPct val="0"/>
              </a:spcAft>
              <a:defRPr sz="1467" kern="1200">
                <a:solidFill>
                  <a:schemeClr val="tx1"/>
                </a:solidFill>
                <a:latin typeface="+mn-lt"/>
                <a:ea typeface="+mn-ea"/>
                <a:cs typeface="Arial" charset="0"/>
              </a:defRPr>
            </a:lvl1pPr>
            <a:lvl2pPr marL="609585" algn="l" rtl="0" fontAlgn="base">
              <a:spcBef>
                <a:spcPct val="0"/>
              </a:spcBef>
              <a:spcAft>
                <a:spcPct val="0"/>
              </a:spcAft>
              <a:defRPr kern="1200">
                <a:solidFill>
                  <a:schemeClr val="tx1"/>
                </a:solidFill>
                <a:latin typeface="Arial" charset="0"/>
                <a:ea typeface="+mn-ea"/>
                <a:cs typeface="Arial" charset="0"/>
              </a:defRPr>
            </a:lvl2pPr>
            <a:lvl3pPr marL="1219170" algn="l" rtl="0" fontAlgn="base">
              <a:spcBef>
                <a:spcPct val="0"/>
              </a:spcBef>
              <a:spcAft>
                <a:spcPct val="0"/>
              </a:spcAft>
              <a:defRPr kern="1200">
                <a:solidFill>
                  <a:schemeClr val="tx1"/>
                </a:solidFill>
                <a:latin typeface="Arial" charset="0"/>
                <a:ea typeface="+mn-ea"/>
                <a:cs typeface="Arial" charset="0"/>
              </a:defRPr>
            </a:lvl3pPr>
            <a:lvl4pPr marL="1828754" algn="l" rtl="0" fontAlgn="base">
              <a:spcBef>
                <a:spcPct val="0"/>
              </a:spcBef>
              <a:spcAft>
                <a:spcPct val="0"/>
              </a:spcAft>
              <a:defRPr kern="1200">
                <a:solidFill>
                  <a:schemeClr val="tx1"/>
                </a:solidFill>
                <a:latin typeface="Arial" charset="0"/>
                <a:ea typeface="+mn-ea"/>
                <a:cs typeface="Arial" charset="0"/>
              </a:defRPr>
            </a:lvl4pPr>
            <a:lvl5pPr marL="2438339" algn="l" rtl="0" fontAlgn="base">
              <a:spcBef>
                <a:spcPct val="0"/>
              </a:spcBef>
              <a:spcAft>
                <a:spcPct val="0"/>
              </a:spcAft>
              <a:defRPr kern="1200">
                <a:solidFill>
                  <a:schemeClr val="tx1"/>
                </a:solidFill>
                <a:latin typeface="Arial" charset="0"/>
                <a:ea typeface="+mn-ea"/>
                <a:cs typeface="Arial" charset="0"/>
              </a:defRPr>
            </a:lvl5pPr>
            <a:lvl6pPr marL="3047924" algn="l" defTabSz="1219170" rtl="0" eaLnBrk="1" latinLnBrk="0" hangingPunct="1">
              <a:defRPr kern="1200">
                <a:solidFill>
                  <a:schemeClr val="tx1"/>
                </a:solidFill>
                <a:latin typeface="Arial" charset="0"/>
                <a:ea typeface="+mn-ea"/>
                <a:cs typeface="Arial" charset="0"/>
              </a:defRPr>
            </a:lvl6pPr>
            <a:lvl7pPr marL="3657509" algn="l" defTabSz="1219170" rtl="0" eaLnBrk="1" latinLnBrk="0" hangingPunct="1">
              <a:defRPr kern="1200">
                <a:solidFill>
                  <a:schemeClr val="tx1"/>
                </a:solidFill>
                <a:latin typeface="Arial" charset="0"/>
                <a:ea typeface="+mn-ea"/>
                <a:cs typeface="Arial" charset="0"/>
              </a:defRPr>
            </a:lvl7pPr>
            <a:lvl8pPr marL="4267093" algn="l" defTabSz="1219170" rtl="0" eaLnBrk="1" latinLnBrk="0" hangingPunct="1">
              <a:defRPr kern="1200">
                <a:solidFill>
                  <a:schemeClr val="tx1"/>
                </a:solidFill>
                <a:latin typeface="Arial" charset="0"/>
                <a:ea typeface="+mn-ea"/>
                <a:cs typeface="Arial" charset="0"/>
              </a:defRPr>
            </a:lvl8pPr>
            <a:lvl9pPr marL="4876678" algn="l" defTabSz="1219170" rtl="0" eaLnBrk="1" latinLnBrk="0" hangingPunct="1">
              <a:defRPr kern="1200">
                <a:solidFill>
                  <a:schemeClr val="tx1"/>
                </a:solidFill>
                <a:latin typeface="Arial" charset="0"/>
                <a:ea typeface="+mn-ea"/>
                <a:cs typeface="Arial" charset="0"/>
              </a:defRPr>
            </a:lvl9pPr>
          </a:lstStyle>
          <a:p>
            <a:pPr defTabSz="1219170" eaLnBrk="0" hangingPunct="0"/>
            <a:fld id="{0EB3E5AF-D5C2-496C-A08C-C1F7B0D398D0}" type="slidenum">
              <a:rPr lang="fr-FR">
                <a:solidFill>
                  <a:srgbClr val="000066"/>
                </a:solidFill>
                <a:latin typeface="Calibri"/>
              </a:rPr>
              <a:pPr defTabSz="1219170" eaLnBrk="0" hangingPunct="0"/>
              <a:t>15</a:t>
            </a:fld>
            <a:endParaRPr lang="fr-FR">
              <a:solidFill>
                <a:srgbClr val="000066"/>
              </a:solidFill>
              <a:latin typeface="Calibri"/>
            </a:endParaRPr>
          </a:p>
        </p:txBody>
      </p:sp>
      <p:sp>
        <p:nvSpPr>
          <p:cNvPr id="5" name="Espace réservé du numéro de diapositive 3">
            <a:extLst>
              <a:ext uri="{FF2B5EF4-FFF2-40B4-BE49-F238E27FC236}">
                <a16:creationId xmlns:a16="http://schemas.microsoft.com/office/drawing/2014/main" id="{CF7AEBDF-0ECE-433A-BFF7-A19D361297DE}"/>
              </a:ext>
            </a:extLst>
          </p:cNvPr>
          <p:cNvSpPr txBox="1">
            <a:spLocks/>
          </p:cNvSpPr>
          <p:nvPr/>
        </p:nvSpPr>
        <p:spPr>
          <a:xfrm>
            <a:off x="11298722" y="6329374"/>
            <a:ext cx="727444" cy="486833"/>
          </a:xfrm>
          <a:prstGeom prst="rect">
            <a:avLst/>
          </a:prstGeom>
        </p:spPr>
        <p:txBody>
          <a:bodyPr vert="horz" lIns="122079" tIns="61039" rIns="122079" bIns="61039" rtlCol="0" anchor="ctr"/>
          <a:lstStyle>
            <a:defPPr>
              <a:defRPr lang="fr-FR"/>
            </a:defPPr>
            <a:lvl1pPr algn="r" rtl="0" eaLnBrk="0" fontAlgn="base" hangingPunct="0">
              <a:spcBef>
                <a:spcPct val="0"/>
              </a:spcBef>
              <a:spcAft>
                <a:spcPct val="0"/>
              </a:spcAft>
              <a:defRPr sz="1100" kern="1200">
                <a:solidFill>
                  <a:schemeClr val="tx1"/>
                </a:solidFill>
                <a:latin typeface="+mn-lt"/>
                <a:ea typeface="+mn-ea"/>
                <a:cs typeface="Arial" charset="0"/>
              </a:defRPr>
            </a:lvl1pPr>
            <a:lvl2pPr marL="457200" algn="l" rtl="0" eaLnBrk="0" fontAlgn="base" hangingPunct="0">
              <a:spcBef>
                <a:spcPct val="0"/>
              </a:spcBef>
              <a:spcAft>
                <a:spcPct val="0"/>
              </a:spcAft>
              <a:defRPr sz="1600" kern="1200">
                <a:solidFill>
                  <a:schemeClr val="tx1"/>
                </a:solidFill>
                <a:latin typeface="Arial" charset="0"/>
                <a:ea typeface="+mn-ea"/>
                <a:cs typeface="Arial" charset="0"/>
              </a:defRPr>
            </a:lvl2pPr>
            <a:lvl3pPr marL="914400" algn="l" rtl="0" eaLnBrk="0" fontAlgn="base" hangingPunct="0">
              <a:spcBef>
                <a:spcPct val="0"/>
              </a:spcBef>
              <a:spcAft>
                <a:spcPct val="0"/>
              </a:spcAft>
              <a:defRPr sz="1600" kern="1200">
                <a:solidFill>
                  <a:schemeClr val="tx1"/>
                </a:solidFill>
                <a:latin typeface="Arial" charset="0"/>
                <a:ea typeface="+mn-ea"/>
                <a:cs typeface="Arial" charset="0"/>
              </a:defRPr>
            </a:lvl3pPr>
            <a:lvl4pPr marL="1371600" algn="l" rtl="0" eaLnBrk="0" fontAlgn="base" hangingPunct="0">
              <a:spcBef>
                <a:spcPct val="0"/>
              </a:spcBef>
              <a:spcAft>
                <a:spcPct val="0"/>
              </a:spcAft>
              <a:defRPr sz="1600" kern="1200">
                <a:solidFill>
                  <a:schemeClr val="tx1"/>
                </a:solidFill>
                <a:latin typeface="Arial" charset="0"/>
                <a:ea typeface="+mn-ea"/>
                <a:cs typeface="Arial" charset="0"/>
              </a:defRPr>
            </a:lvl4pPr>
            <a:lvl5pPr marL="1828800" algn="l" rtl="0" eaLnBrk="0" fontAlgn="base" hangingPunct="0">
              <a:spcBef>
                <a:spcPct val="0"/>
              </a:spcBef>
              <a:spcAft>
                <a:spcPct val="0"/>
              </a:spcAft>
              <a:defRPr sz="1600" kern="1200">
                <a:solidFill>
                  <a:schemeClr val="tx1"/>
                </a:solidFill>
                <a:latin typeface="Arial" charset="0"/>
                <a:ea typeface="+mn-ea"/>
                <a:cs typeface="Arial" charset="0"/>
              </a:defRPr>
            </a:lvl5pPr>
            <a:lvl6pPr marL="2286000" algn="l" defTabSz="914400" rtl="0" eaLnBrk="1" latinLnBrk="0" hangingPunct="1">
              <a:defRPr sz="1600" kern="1200">
                <a:solidFill>
                  <a:schemeClr val="tx1"/>
                </a:solidFill>
                <a:latin typeface="Arial" charset="0"/>
                <a:ea typeface="+mn-ea"/>
                <a:cs typeface="Arial" charset="0"/>
              </a:defRPr>
            </a:lvl6pPr>
            <a:lvl7pPr marL="2743200" algn="l" defTabSz="914400" rtl="0" eaLnBrk="1" latinLnBrk="0" hangingPunct="1">
              <a:defRPr sz="1600" kern="1200">
                <a:solidFill>
                  <a:schemeClr val="tx1"/>
                </a:solidFill>
                <a:latin typeface="Arial" charset="0"/>
                <a:ea typeface="+mn-ea"/>
                <a:cs typeface="Arial" charset="0"/>
              </a:defRPr>
            </a:lvl7pPr>
            <a:lvl8pPr marL="3200400" algn="l" defTabSz="914400" rtl="0" eaLnBrk="1" latinLnBrk="0" hangingPunct="1">
              <a:defRPr sz="1600" kern="1200">
                <a:solidFill>
                  <a:schemeClr val="tx1"/>
                </a:solidFill>
                <a:latin typeface="Arial" charset="0"/>
                <a:ea typeface="+mn-ea"/>
                <a:cs typeface="Arial" charset="0"/>
              </a:defRPr>
            </a:lvl8pPr>
            <a:lvl9pPr marL="3657600" algn="l" defTabSz="914400" rtl="0" eaLnBrk="1" latinLnBrk="0" hangingPunct="1">
              <a:defRPr sz="1600" kern="1200">
                <a:solidFill>
                  <a:schemeClr val="tx1"/>
                </a:solidFill>
                <a:latin typeface="Arial" charset="0"/>
                <a:ea typeface="+mn-ea"/>
                <a:cs typeface="Arial" charset="0"/>
              </a:defRPr>
            </a:lvl9pPr>
          </a:lstStyle>
          <a:p>
            <a:pPr defTabSz="1219170"/>
            <a:fld id="{0EB3E5AF-D5C2-496C-A08C-C1F7B0D398D0}" type="slidenum">
              <a:rPr lang="fr-FR" sz="1467">
                <a:solidFill>
                  <a:srgbClr val="000066"/>
                </a:solidFill>
                <a:latin typeface="Calibri"/>
              </a:rPr>
              <a:pPr defTabSz="1219170"/>
              <a:t>15</a:t>
            </a:fld>
            <a:endParaRPr lang="fr-FR" sz="1467">
              <a:solidFill>
                <a:srgbClr val="000066"/>
              </a:solidFill>
              <a:latin typeface="Calibri"/>
            </a:endParaRPr>
          </a:p>
        </p:txBody>
      </p:sp>
      <p:sp>
        <p:nvSpPr>
          <p:cNvPr id="8" name="ZoneTexte 7">
            <a:extLst>
              <a:ext uri="{FF2B5EF4-FFF2-40B4-BE49-F238E27FC236}">
                <a16:creationId xmlns:a16="http://schemas.microsoft.com/office/drawing/2014/main" id="{F520A7E4-8C80-430C-821E-E41A5A057ACB}"/>
              </a:ext>
            </a:extLst>
          </p:cNvPr>
          <p:cNvSpPr txBox="1"/>
          <p:nvPr/>
        </p:nvSpPr>
        <p:spPr>
          <a:xfrm>
            <a:off x="254000" y="0"/>
            <a:ext cx="2628540" cy="400110"/>
          </a:xfrm>
          <a:prstGeom prst="rect">
            <a:avLst/>
          </a:prstGeom>
          <a:noFill/>
        </p:spPr>
        <p:txBody>
          <a:bodyPr wrap="none" rtlCol="0">
            <a:spAutoFit/>
          </a:bodyPr>
          <a:lstStyle/>
          <a:p>
            <a:r>
              <a:rPr lang="hu-HU" sz="2000" dirty="0">
                <a:solidFill>
                  <a:srgbClr val="023466"/>
                </a:solidFill>
                <a:latin typeface="+mj-lt"/>
                <a:ea typeface="+mj-ea"/>
                <a:cs typeface="+mj-cs"/>
              </a:rPr>
              <a:t>Pernod Ricard Hungary</a:t>
            </a:r>
            <a:endParaRPr lang="fr-FR" sz="2000" dirty="0">
              <a:solidFill>
                <a:srgbClr val="023466"/>
              </a:solidFill>
              <a:latin typeface="+mj-lt"/>
              <a:ea typeface="+mj-ea"/>
              <a:cs typeface="+mj-cs"/>
            </a:endParaRPr>
          </a:p>
        </p:txBody>
      </p:sp>
      <p:sp>
        <p:nvSpPr>
          <p:cNvPr id="6" name="ZoneTexte 7">
            <a:extLst>
              <a:ext uri="{FF2B5EF4-FFF2-40B4-BE49-F238E27FC236}">
                <a16:creationId xmlns:a16="http://schemas.microsoft.com/office/drawing/2014/main" id="{A2C8BF2F-5370-4960-81F2-69B1C9AA21A8}"/>
              </a:ext>
            </a:extLst>
          </p:cNvPr>
          <p:cNvSpPr txBox="1"/>
          <p:nvPr/>
        </p:nvSpPr>
        <p:spPr>
          <a:xfrm>
            <a:off x="473648" y="1129948"/>
            <a:ext cx="11552518" cy="400110"/>
          </a:xfrm>
          <a:prstGeom prst="rect">
            <a:avLst/>
          </a:prstGeom>
          <a:noFill/>
        </p:spPr>
        <p:txBody>
          <a:bodyPr wrap="square" rtlCol="0">
            <a:spAutoFit/>
          </a:bodyPr>
          <a:lstStyle/>
          <a:p>
            <a:pPr marL="342900" indent="-342900">
              <a:buFont typeface="+mj-lt"/>
              <a:buAutoNum type="alphaLcParenR" startAt="3"/>
            </a:pPr>
            <a:r>
              <a:rPr lang="hu-HU" sz="2000" dirty="0">
                <a:solidFill>
                  <a:srgbClr val="023466"/>
                </a:solidFill>
                <a:latin typeface="+mj-lt"/>
                <a:ea typeface="+mj-ea"/>
                <a:cs typeface="+mj-cs"/>
              </a:rPr>
              <a:t>Problémás viselkedés </a:t>
            </a:r>
            <a:r>
              <a:rPr lang="hu-HU" sz="2000" b="1" dirty="0">
                <a:solidFill>
                  <a:srgbClr val="FF0000"/>
                </a:solidFill>
                <a:latin typeface="+mj-lt"/>
                <a:ea typeface="+mj-ea"/>
                <a:cs typeface="+mj-cs"/>
              </a:rPr>
              <a:t>kockázatát növelő </a:t>
            </a:r>
            <a:r>
              <a:rPr lang="hu-HU" sz="2000" dirty="0">
                <a:solidFill>
                  <a:srgbClr val="023466"/>
                </a:solidFill>
                <a:latin typeface="+mj-lt"/>
                <a:ea typeface="+mj-ea"/>
                <a:cs typeface="+mj-cs"/>
              </a:rPr>
              <a:t>tényezők a környezet szempontjából:</a:t>
            </a:r>
          </a:p>
        </p:txBody>
      </p:sp>
      <p:graphicFrame>
        <p:nvGraphicFramePr>
          <p:cNvPr id="3" name="Table 6">
            <a:extLst>
              <a:ext uri="{FF2B5EF4-FFF2-40B4-BE49-F238E27FC236}">
                <a16:creationId xmlns:a16="http://schemas.microsoft.com/office/drawing/2014/main" id="{CF8AAC56-BA54-51A5-E7F3-4F465590ED82}"/>
              </a:ext>
            </a:extLst>
          </p:cNvPr>
          <p:cNvGraphicFramePr>
            <a:graphicFrameLocks noGrp="1"/>
          </p:cNvGraphicFramePr>
          <p:nvPr>
            <p:extLst>
              <p:ext uri="{D42A27DB-BD31-4B8C-83A1-F6EECF244321}">
                <p14:modId xmlns:p14="http://schemas.microsoft.com/office/powerpoint/2010/main" val="3284494127"/>
              </p:ext>
            </p:extLst>
          </p:nvPr>
        </p:nvGraphicFramePr>
        <p:xfrm>
          <a:off x="543054" y="1554480"/>
          <a:ext cx="10815906" cy="3749040"/>
        </p:xfrm>
        <a:graphic>
          <a:graphicData uri="http://schemas.openxmlformats.org/drawingml/2006/table">
            <a:tbl>
              <a:tblPr firstRow="1" bandRow="1">
                <a:tableStyleId>{2D5ABB26-0587-4C30-8999-92F81FD0307C}</a:tableStyleId>
              </a:tblPr>
              <a:tblGrid>
                <a:gridCol w="5407953">
                  <a:extLst>
                    <a:ext uri="{9D8B030D-6E8A-4147-A177-3AD203B41FA5}">
                      <a16:colId xmlns:a16="http://schemas.microsoft.com/office/drawing/2014/main" val="1747557575"/>
                    </a:ext>
                  </a:extLst>
                </a:gridCol>
                <a:gridCol w="5407953">
                  <a:extLst>
                    <a:ext uri="{9D8B030D-6E8A-4147-A177-3AD203B41FA5}">
                      <a16:colId xmlns:a16="http://schemas.microsoft.com/office/drawing/2014/main" val="2457755619"/>
                    </a:ext>
                  </a:extLst>
                </a:gridCol>
              </a:tblGrid>
              <a:tr h="370840">
                <a:tc>
                  <a:txBody>
                    <a:bodyPr/>
                    <a:lstStyle/>
                    <a:p>
                      <a:pPr marL="800100" lvl="1" indent="-342900">
                        <a:buFont typeface="Arial" panose="020B0604020202020204" pitchFamily="34" charset="0"/>
                        <a:buChar char="•"/>
                      </a:pPr>
                      <a:r>
                        <a:rPr lang="hu-HU" sz="1600" kern="1200" dirty="0">
                          <a:solidFill>
                            <a:srgbClr val="023466"/>
                          </a:solidFill>
                          <a:latin typeface="+mj-lt"/>
                          <a:ea typeface="+mj-ea"/>
                          <a:cs typeface="+mj-cs"/>
                        </a:rPr>
                        <a:t>TV, amelyben agresszív, offenzív, szexuális vagy ittas jeleneteket mutatnak,</a:t>
                      </a:r>
                    </a:p>
                    <a:p>
                      <a:pPr marL="800100" lvl="1" indent="-342900">
                        <a:buFont typeface="Arial" panose="020B0604020202020204" pitchFamily="34" charset="0"/>
                        <a:buChar char="•"/>
                      </a:pPr>
                      <a:r>
                        <a:rPr lang="hu-HU" sz="1600" kern="1200" dirty="0">
                          <a:solidFill>
                            <a:srgbClr val="023466"/>
                          </a:solidFill>
                          <a:latin typeface="+mj-lt"/>
                          <a:ea typeface="+mj-ea"/>
                          <a:cs typeface="+mj-cs"/>
                        </a:rPr>
                        <a:t>zene, amelyben sok az offenzív kifejezés vagy szexuális szókimondó szöveget tartalmaz,</a:t>
                      </a:r>
                    </a:p>
                    <a:p>
                      <a:pPr marL="800100" lvl="1" indent="-342900">
                        <a:buFont typeface="Arial" panose="020B0604020202020204" pitchFamily="34" charset="0"/>
                        <a:buChar char="•"/>
                      </a:pPr>
                      <a:r>
                        <a:rPr lang="hu-HU" sz="1600" kern="1200" dirty="0">
                          <a:solidFill>
                            <a:srgbClr val="023466"/>
                          </a:solidFill>
                          <a:latin typeface="+mj-lt"/>
                          <a:ea typeface="+mj-ea"/>
                          <a:cs typeface="+mj-cs"/>
                        </a:rPr>
                        <a:t>zsúfoltság bárhol a helyszínen (ajtónál, pultnál, lépcsőnél, wc-nél, tánctéren, stb.),</a:t>
                      </a:r>
                    </a:p>
                    <a:p>
                      <a:pPr marL="800100" lvl="1" indent="-342900">
                        <a:buFont typeface="Arial" panose="020B0604020202020204" pitchFamily="34" charset="0"/>
                        <a:buChar char="•"/>
                      </a:pPr>
                      <a:r>
                        <a:rPr lang="hu-HU" sz="1600" kern="1200" dirty="0">
                          <a:solidFill>
                            <a:srgbClr val="023466"/>
                          </a:solidFill>
                          <a:latin typeface="+mj-lt"/>
                          <a:ea typeface="+mj-ea"/>
                          <a:cs typeface="+mj-cs"/>
                        </a:rPr>
                        <a:t>álló vendégek nagyobb aránya,</a:t>
                      </a:r>
                    </a:p>
                    <a:p>
                      <a:pPr marL="800100" lvl="1" indent="-342900">
                        <a:buFont typeface="Arial" panose="020B0604020202020204" pitchFamily="34" charset="0"/>
                        <a:buChar char="•"/>
                      </a:pPr>
                      <a:r>
                        <a:rPr lang="hu-HU" sz="1600" kern="1200" dirty="0">
                          <a:solidFill>
                            <a:srgbClr val="023466"/>
                          </a:solidFill>
                          <a:latin typeface="+mj-lt"/>
                          <a:ea typeface="+mj-ea"/>
                          <a:cs typeface="+mj-cs"/>
                        </a:rPr>
                        <a:t>ittas vagy kiskorú személyek belépésének engedélyezése vagy kiszolgálása,</a:t>
                      </a:r>
                    </a:p>
                    <a:p>
                      <a:pPr marL="800100" lvl="1" indent="-342900">
                        <a:buFont typeface="Arial" panose="020B0604020202020204" pitchFamily="34" charset="0"/>
                        <a:buChar char="•"/>
                      </a:pPr>
                      <a:r>
                        <a:rPr lang="hu-HU" sz="1600" kern="1200" dirty="0">
                          <a:solidFill>
                            <a:srgbClr val="023466"/>
                          </a:solidFill>
                          <a:latin typeface="+mj-lt"/>
                          <a:ea typeface="+mj-ea"/>
                          <a:cs typeface="+mj-cs"/>
                        </a:rPr>
                        <a:t>hányás,</a:t>
                      </a:r>
                    </a:p>
                    <a:p>
                      <a:pPr marL="800100" lvl="1" indent="-342900">
                        <a:buFont typeface="Arial" panose="020B0604020202020204" pitchFamily="34" charset="0"/>
                        <a:buChar char="•"/>
                      </a:pPr>
                      <a:r>
                        <a:rPr lang="hu-HU" sz="1600" kern="1200" dirty="0">
                          <a:solidFill>
                            <a:srgbClr val="023466"/>
                          </a:solidFill>
                          <a:latin typeface="+mj-lt"/>
                          <a:ea typeface="+mj-ea"/>
                          <a:cs typeface="+mj-cs"/>
                        </a:rPr>
                        <a:t>drogárusítás vagy drogfogyasztás,</a:t>
                      </a:r>
                    </a:p>
                    <a:p>
                      <a:pPr marL="800100" lvl="1" indent="-342900">
                        <a:buFont typeface="Arial" panose="020B0604020202020204" pitchFamily="34" charset="0"/>
                        <a:buChar char="•"/>
                      </a:pPr>
                      <a:r>
                        <a:rPr lang="hu-HU" sz="1600" kern="1200" dirty="0">
                          <a:solidFill>
                            <a:srgbClr val="023466"/>
                          </a:solidFill>
                          <a:latin typeface="+mj-lt"/>
                          <a:ea typeface="+mj-ea"/>
                          <a:cs typeface="+mj-cs"/>
                        </a:rPr>
                        <a:t>ittas személyek a helyszínen,</a:t>
                      </a:r>
                    </a:p>
                    <a:p>
                      <a:pPr marL="800100" marR="0" lvl="1" indent="-342900" algn="l" defTabSz="121917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hu-HU" sz="1600" kern="1200" dirty="0">
                          <a:solidFill>
                            <a:srgbClr val="023466"/>
                          </a:solidFill>
                          <a:latin typeface="+mn-lt"/>
                          <a:ea typeface="+mn-ea"/>
                          <a:cs typeface="+mn-cs"/>
                        </a:rPr>
                        <a:t>a pult letörlésének, az asztalok illetve a WC takarításának hiánya</a:t>
                      </a:r>
                    </a:p>
                    <a:p>
                      <a:pPr marL="800100" lvl="1" indent="-342900">
                        <a:buFont typeface="Arial" panose="020B0604020202020204" pitchFamily="34" charset="0"/>
                        <a:buChar char="•"/>
                      </a:pPr>
                      <a:r>
                        <a:rPr lang="hu-HU" sz="1600" kern="1200" dirty="0">
                          <a:solidFill>
                            <a:srgbClr val="023466"/>
                          </a:solidFill>
                          <a:latin typeface="+mn-lt"/>
                          <a:ea typeface="+mn-ea"/>
                          <a:cs typeface="+mn-cs"/>
                        </a:rPr>
                        <a:t>füstös hely vagy nem megfelelő szellőztetés,</a:t>
                      </a:r>
                    </a:p>
                  </a:txBody>
                  <a:tcPr/>
                </a:tc>
                <a:tc>
                  <a:txBody>
                    <a:bodyPr/>
                    <a:lstStyle/>
                    <a:p>
                      <a:pPr marL="800100" lvl="1" indent="-342900">
                        <a:buFont typeface="Arial" panose="020B0604020202020204" pitchFamily="34" charset="0"/>
                        <a:buChar char="•"/>
                      </a:pPr>
                      <a:r>
                        <a:rPr lang="hu-HU" sz="1600" kern="1200" dirty="0">
                          <a:solidFill>
                            <a:srgbClr val="023466"/>
                          </a:solidFill>
                          <a:latin typeface="+mn-lt"/>
                          <a:ea typeface="+mn-ea"/>
                          <a:cs typeface="+mn-cs"/>
                        </a:rPr>
                        <a:t>a vendégekkel agresszíven vagy ellenségesen viselkedő személyzet,</a:t>
                      </a:r>
                    </a:p>
                    <a:p>
                      <a:pPr marL="800100" lvl="1" indent="-342900">
                        <a:buFont typeface="Arial" panose="020B0604020202020204" pitchFamily="34" charset="0"/>
                        <a:buChar char="•"/>
                      </a:pPr>
                      <a:r>
                        <a:rPr lang="hu-HU" sz="1600" kern="1200" dirty="0">
                          <a:solidFill>
                            <a:srgbClr val="023466"/>
                          </a:solidFill>
                          <a:latin typeface="+mn-lt"/>
                          <a:ea typeface="+mn-ea"/>
                          <a:cs typeface="+mn-cs"/>
                        </a:rPr>
                        <a:t>agressziót engedő vagy konfliktust szemlélő személyzet,</a:t>
                      </a:r>
                    </a:p>
                    <a:p>
                      <a:pPr marL="800100" lvl="1" indent="-342900">
                        <a:buFont typeface="Arial" panose="020B0604020202020204" pitchFamily="34" charset="0"/>
                        <a:buChar char="•"/>
                      </a:pPr>
                      <a:r>
                        <a:rPr lang="hu-HU" sz="1600" kern="1200" dirty="0">
                          <a:solidFill>
                            <a:srgbClr val="023466"/>
                          </a:solidFill>
                          <a:latin typeface="+mn-lt"/>
                          <a:ea typeface="+mn-ea"/>
                          <a:cs typeface="+mn-cs"/>
                        </a:rPr>
                        <a:t>személyzet, amely verekedés esetén egyszerűen kiküldi a verekedőket az utcára,</a:t>
                      </a:r>
                    </a:p>
                    <a:p>
                      <a:pPr marL="800100" lvl="1" indent="-342900">
                        <a:buFont typeface="Arial" panose="020B0604020202020204" pitchFamily="34" charset="0"/>
                        <a:buChar char="•"/>
                      </a:pPr>
                      <a:r>
                        <a:rPr lang="hu-HU" sz="1600" kern="1200" dirty="0">
                          <a:solidFill>
                            <a:srgbClr val="023466"/>
                          </a:solidFill>
                          <a:latin typeface="+mn-lt"/>
                          <a:ea typeface="+mn-ea"/>
                          <a:cs typeface="+mn-cs"/>
                        </a:rPr>
                        <a:t>a személyzet késedelmes beavatkozása az ilyen helyzetekbe,</a:t>
                      </a:r>
                    </a:p>
                    <a:p>
                      <a:pPr marL="800100" lvl="1" indent="-342900">
                        <a:buFont typeface="Arial" panose="020B0604020202020204" pitchFamily="34" charset="0"/>
                        <a:buChar char="•"/>
                      </a:pPr>
                      <a:r>
                        <a:rPr lang="hu-HU" sz="1600" kern="1200" dirty="0">
                          <a:solidFill>
                            <a:srgbClr val="023466"/>
                          </a:solidFill>
                          <a:latin typeface="+mn-lt"/>
                          <a:ea typeface="+mn-ea"/>
                          <a:cs typeface="+mn-cs"/>
                        </a:rPr>
                        <a:t>vendégek dupla kiszolgálása záróra előtt vagy záróra utáni kiszolgálás,</a:t>
                      </a:r>
                    </a:p>
                    <a:p>
                      <a:pPr marL="800100" lvl="1" indent="-342900">
                        <a:buFont typeface="Arial" panose="020B0604020202020204" pitchFamily="34" charset="0"/>
                        <a:buChar char="•"/>
                      </a:pPr>
                      <a:r>
                        <a:rPr lang="hu-HU" sz="1600" kern="1200" dirty="0">
                          <a:solidFill>
                            <a:srgbClr val="023466"/>
                          </a:solidFill>
                          <a:latin typeface="+mn-lt"/>
                          <a:ea typeface="+mn-ea"/>
                          <a:cs typeface="+mn-cs"/>
                        </a:rPr>
                        <a:t>nyíltan szexuális vagy szexuálisan versengő tevékenység (pl. heccelés)</a:t>
                      </a:r>
                    </a:p>
                    <a:p>
                      <a:pPr marL="800100" lvl="1" indent="-342900">
                        <a:buFont typeface="Arial" panose="020B0604020202020204" pitchFamily="34" charset="0"/>
                        <a:buChar char="•"/>
                      </a:pPr>
                      <a:r>
                        <a:rPr lang="hu-HU" sz="1600" kern="1200" dirty="0">
                          <a:solidFill>
                            <a:srgbClr val="023466"/>
                          </a:solidFill>
                          <a:latin typeface="+mn-lt"/>
                          <a:ea typeface="+mn-ea"/>
                          <a:cs typeface="+mn-cs"/>
                        </a:rPr>
                        <a:t>házon belüli akciók vagy olyan szórakoztatás, amely az alkoholra és a „szexi táncra” épül</a:t>
                      </a:r>
                    </a:p>
                    <a:p>
                      <a:pPr marL="800100" lvl="1" indent="-342900">
                        <a:buFont typeface="Arial" panose="020B0604020202020204" pitchFamily="34" charset="0"/>
                        <a:buChar char="•"/>
                      </a:pPr>
                      <a:endParaRPr lang="hu-HU" sz="1600" kern="1200" dirty="0">
                        <a:solidFill>
                          <a:srgbClr val="023466"/>
                        </a:solidFill>
                        <a:latin typeface="+mj-lt"/>
                        <a:ea typeface="+mj-ea"/>
                        <a:cs typeface="+mj-cs"/>
                      </a:endParaRPr>
                    </a:p>
                  </a:txBody>
                  <a:tcPr/>
                </a:tc>
                <a:extLst>
                  <a:ext uri="{0D108BD9-81ED-4DB2-BD59-A6C34878D82A}">
                    <a16:rowId xmlns:a16="http://schemas.microsoft.com/office/drawing/2014/main" val="728749194"/>
                  </a:ext>
                </a:extLst>
              </a:tr>
            </a:tbl>
          </a:graphicData>
        </a:graphic>
      </p:graphicFrame>
    </p:spTree>
    <p:extLst>
      <p:ext uri="{BB962C8B-B14F-4D97-AF65-F5344CB8AC3E}">
        <p14:creationId xmlns:p14="http://schemas.microsoft.com/office/powerpoint/2010/main" val="103728452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C07440F5-4A68-476E-A4D5-E130C3223BC8}"/>
              </a:ext>
            </a:extLst>
          </p:cNvPr>
          <p:cNvSpPr>
            <a:spLocks noGrp="1"/>
          </p:cNvSpPr>
          <p:nvPr>
            <p:ph type="title"/>
          </p:nvPr>
        </p:nvSpPr>
        <p:spPr/>
        <p:txBody>
          <a:bodyPr/>
          <a:lstStyle/>
          <a:p>
            <a:r>
              <a:rPr lang="en-US" b="1" dirty="0"/>
              <a:t>3. </a:t>
            </a:r>
            <a:r>
              <a:rPr lang="en-US" b="1" dirty="0" err="1"/>
              <a:t>fejezet</a:t>
            </a:r>
            <a:r>
              <a:rPr lang="en-US" b="1" dirty="0"/>
              <a:t>: </a:t>
            </a:r>
            <a:r>
              <a:rPr lang="en-US" b="1" dirty="0" err="1"/>
              <a:t>Megfelelő</a:t>
            </a:r>
            <a:r>
              <a:rPr lang="en-US" b="1" dirty="0"/>
              <a:t> </a:t>
            </a:r>
            <a:r>
              <a:rPr lang="hu-HU" b="1" dirty="0"/>
              <a:t>környezet</a:t>
            </a:r>
            <a:r>
              <a:rPr lang="en-US" b="1" dirty="0"/>
              <a:t> </a:t>
            </a:r>
            <a:r>
              <a:rPr lang="en-US" b="1" dirty="0" err="1"/>
              <a:t>megteremtése</a:t>
            </a:r>
            <a:r>
              <a:rPr lang="hu-HU" b="1" dirty="0"/>
              <a:t>, folyt.2</a:t>
            </a:r>
            <a:endParaRPr lang="en-US" b="1" dirty="0"/>
          </a:p>
        </p:txBody>
      </p:sp>
      <p:sp>
        <p:nvSpPr>
          <p:cNvPr id="4" name="Espace réservé du numéro de diapositive 3">
            <a:extLst>
              <a:ext uri="{FF2B5EF4-FFF2-40B4-BE49-F238E27FC236}">
                <a16:creationId xmlns:a16="http://schemas.microsoft.com/office/drawing/2014/main" id="{1284DB01-732C-496E-AB43-8DE56314CCC7}"/>
              </a:ext>
            </a:extLst>
          </p:cNvPr>
          <p:cNvSpPr>
            <a:spLocks noGrp="1"/>
          </p:cNvSpPr>
          <p:nvPr>
            <p:ph type="sldNum" sz="quarter" idx="12"/>
          </p:nvPr>
        </p:nvSpPr>
        <p:spPr>
          <a:xfrm>
            <a:off x="-189217" y="8479096"/>
            <a:ext cx="727444" cy="486833"/>
          </a:xfrm>
          <a:prstGeom prst="rect">
            <a:avLst/>
          </a:prstGeom>
        </p:spPr>
        <p:txBody>
          <a:bodyPr vert="horz" lIns="122079" tIns="61039" rIns="122079" bIns="61039" rtlCol="0" anchor="ctr"/>
          <a:lstStyle>
            <a:defPPr>
              <a:defRPr lang="fr-FR"/>
            </a:defPPr>
            <a:lvl1pPr algn="r" rtl="0" fontAlgn="base">
              <a:spcBef>
                <a:spcPct val="0"/>
              </a:spcBef>
              <a:spcAft>
                <a:spcPct val="0"/>
              </a:spcAft>
              <a:defRPr sz="1467" kern="1200">
                <a:solidFill>
                  <a:schemeClr val="tx1"/>
                </a:solidFill>
                <a:latin typeface="+mn-lt"/>
                <a:ea typeface="+mn-ea"/>
                <a:cs typeface="Arial" charset="0"/>
              </a:defRPr>
            </a:lvl1pPr>
            <a:lvl2pPr marL="609585" algn="l" rtl="0" fontAlgn="base">
              <a:spcBef>
                <a:spcPct val="0"/>
              </a:spcBef>
              <a:spcAft>
                <a:spcPct val="0"/>
              </a:spcAft>
              <a:defRPr kern="1200">
                <a:solidFill>
                  <a:schemeClr val="tx1"/>
                </a:solidFill>
                <a:latin typeface="Arial" charset="0"/>
                <a:ea typeface="+mn-ea"/>
                <a:cs typeface="Arial" charset="0"/>
              </a:defRPr>
            </a:lvl2pPr>
            <a:lvl3pPr marL="1219170" algn="l" rtl="0" fontAlgn="base">
              <a:spcBef>
                <a:spcPct val="0"/>
              </a:spcBef>
              <a:spcAft>
                <a:spcPct val="0"/>
              </a:spcAft>
              <a:defRPr kern="1200">
                <a:solidFill>
                  <a:schemeClr val="tx1"/>
                </a:solidFill>
                <a:latin typeface="Arial" charset="0"/>
                <a:ea typeface="+mn-ea"/>
                <a:cs typeface="Arial" charset="0"/>
              </a:defRPr>
            </a:lvl3pPr>
            <a:lvl4pPr marL="1828754" algn="l" rtl="0" fontAlgn="base">
              <a:spcBef>
                <a:spcPct val="0"/>
              </a:spcBef>
              <a:spcAft>
                <a:spcPct val="0"/>
              </a:spcAft>
              <a:defRPr kern="1200">
                <a:solidFill>
                  <a:schemeClr val="tx1"/>
                </a:solidFill>
                <a:latin typeface="Arial" charset="0"/>
                <a:ea typeface="+mn-ea"/>
                <a:cs typeface="Arial" charset="0"/>
              </a:defRPr>
            </a:lvl4pPr>
            <a:lvl5pPr marL="2438339" algn="l" rtl="0" fontAlgn="base">
              <a:spcBef>
                <a:spcPct val="0"/>
              </a:spcBef>
              <a:spcAft>
                <a:spcPct val="0"/>
              </a:spcAft>
              <a:defRPr kern="1200">
                <a:solidFill>
                  <a:schemeClr val="tx1"/>
                </a:solidFill>
                <a:latin typeface="Arial" charset="0"/>
                <a:ea typeface="+mn-ea"/>
                <a:cs typeface="Arial" charset="0"/>
              </a:defRPr>
            </a:lvl5pPr>
            <a:lvl6pPr marL="3047924" algn="l" defTabSz="1219170" rtl="0" eaLnBrk="1" latinLnBrk="0" hangingPunct="1">
              <a:defRPr kern="1200">
                <a:solidFill>
                  <a:schemeClr val="tx1"/>
                </a:solidFill>
                <a:latin typeface="Arial" charset="0"/>
                <a:ea typeface="+mn-ea"/>
                <a:cs typeface="Arial" charset="0"/>
              </a:defRPr>
            </a:lvl6pPr>
            <a:lvl7pPr marL="3657509" algn="l" defTabSz="1219170" rtl="0" eaLnBrk="1" latinLnBrk="0" hangingPunct="1">
              <a:defRPr kern="1200">
                <a:solidFill>
                  <a:schemeClr val="tx1"/>
                </a:solidFill>
                <a:latin typeface="Arial" charset="0"/>
                <a:ea typeface="+mn-ea"/>
                <a:cs typeface="Arial" charset="0"/>
              </a:defRPr>
            </a:lvl7pPr>
            <a:lvl8pPr marL="4267093" algn="l" defTabSz="1219170" rtl="0" eaLnBrk="1" latinLnBrk="0" hangingPunct="1">
              <a:defRPr kern="1200">
                <a:solidFill>
                  <a:schemeClr val="tx1"/>
                </a:solidFill>
                <a:latin typeface="Arial" charset="0"/>
                <a:ea typeface="+mn-ea"/>
                <a:cs typeface="Arial" charset="0"/>
              </a:defRPr>
            </a:lvl8pPr>
            <a:lvl9pPr marL="4876678" algn="l" defTabSz="1219170" rtl="0" eaLnBrk="1" latinLnBrk="0" hangingPunct="1">
              <a:defRPr kern="1200">
                <a:solidFill>
                  <a:schemeClr val="tx1"/>
                </a:solidFill>
                <a:latin typeface="Arial" charset="0"/>
                <a:ea typeface="+mn-ea"/>
                <a:cs typeface="Arial" charset="0"/>
              </a:defRPr>
            </a:lvl9pPr>
          </a:lstStyle>
          <a:p>
            <a:pPr defTabSz="1219170" eaLnBrk="0" hangingPunct="0"/>
            <a:fld id="{0EB3E5AF-D5C2-496C-A08C-C1F7B0D398D0}" type="slidenum">
              <a:rPr lang="fr-FR">
                <a:solidFill>
                  <a:srgbClr val="000066"/>
                </a:solidFill>
                <a:latin typeface="Calibri"/>
              </a:rPr>
              <a:pPr defTabSz="1219170" eaLnBrk="0" hangingPunct="0"/>
              <a:t>16</a:t>
            </a:fld>
            <a:endParaRPr lang="fr-FR">
              <a:solidFill>
                <a:srgbClr val="000066"/>
              </a:solidFill>
              <a:latin typeface="Calibri"/>
            </a:endParaRPr>
          </a:p>
        </p:txBody>
      </p:sp>
      <p:sp>
        <p:nvSpPr>
          <p:cNvPr id="5" name="Espace réservé du numéro de diapositive 3">
            <a:extLst>
              <a:ext uri="{FF2B5EF4-FFF2-40B4-BE49-F238E27FC236}">
                <a16:creationId xmlns:a16="http://schemas.microsoft.com/office/drawing/2014/main" id="{CF7AEBDF-0ECE-433A-BFF7-A19D361297DE}"/>
              </a:ext>
            </a:extLst>
          </p:cNvPr>
          <p:cNvSpPr txBox="1">
            <a:spLocks/>
          </p:cNvSpPr>
          <p:nvPr/>
        </p:nvSpPr>
        <p:spPr>
          <a:xfrm>
            <a:off x="11298722" y="6329374"/>
            <a:ext cx="727444" cy="486833"/>
          </a:xfrm>
          <a:prstGeom prst="rect">
            <a:avLst/>
          </a:prstGeom>
        </p:spPr>
        <p:txBody>
          <a:bodyPr vert="horz" lIns="122079" tIns="61039" rIns="122079" bIns="61039" rtlCol="0" anchor="ctr"/>
          <a:lstStyle>
            <a:defPPr>
              <a:defRPr lang="fr-FR"/>
            </a:defPPr>
            <a:lvl1pPr algn="r" rtl="0" eaLnBrk="0" fontAlgn="base" hangingPunct="0">
              <a:spcBef>
                <a:spcPct val="0"/>
              </a:spcBef>
              <a:spcAft>
                <a:spcPct val="0"/>
              </a:spcAft>
              <a:defRPr sz="1100" kern="1200">
                <a:solidFill>
                  <a:schemeClr val="tx1"/>
                </a:solidFill>
                <a:latin typeface="+mn-lt"/>
                <a:ea typeface="+mn-ea"/>
                <a:cs typeface="Arial" charset="0"/>
              </a:defRPr>
            </a:lvl1pPr>
            <a:lvl2pPr marL="457200" algn="l" rtl="0" eaLnBrk="0" fontAlgn="base" hangingPunct="0">
              <a:spcBef>
                <a:spcPct val="0"/>
              </a:spcBef>
              <a:spcAft>
                <a:spcPct val="0"/>
              </a:spcAft>
              <a:defRPr sz="1600" kern="1200">
                <a:solidFill>
                  <a:schemeClr val="tx1"/>
                </a:solidFill>
                <a:latin typeface="Arial" charset="0"/>
                <a:ea typeface="+mn-ea"/>
                <a:cs typeface="Arial" charset="0"/>
              </a:defRPr>
            </a:lvl2pPr>
            <a:lvl3pPr marL="914400" algn="l" rtl="0" eaLnBrk="0" fontAlgn="base" hangingPunct="0">
              <a:spcBef>
                <a:spcPct val="0"/>
              </a:spcBef>
              <a:spcAft>
                <a:spcPct val="0"/>
              </a:spcAft>
              <a:defRPr sz="1600" kern="1200">
                <a:solidFill>
                  <a:schemeClr val="tx1"/>
                </a:solidFill>
                <a:latin typeface="Arial" charset="0"/>
                <a:ea typeface="+mn-ea"/>
                <a:cs typeface="Arial" charset="0"/>
              </a:defRPr>
            </a:lvl3pPr>
            <a:lvl4pPr marL="1371600" algn="l" rtl="0" eaLnBrk="0" fontAlgn="base" hangingPunct="0">
              <a:spcBef>
                <a:spcPct val="0"/>
              </a:spcBef>
              <a:spcAft>
                <a:spcPct val="0"/>
              </a:spcAft>
              <a:defRPr sz="1600" kern="1200">
                <a:solidFill>
                  <a:schemeClr val="tx1"/>
                </a:solidFill>
                <a:latin typeface="Arial" charset="0"/>
                <a:ea typeface="+mn-ea"/>
                <a:cs typeface="Arial" charset="0"/>
              </a:defRPr>
            </a:lvl4pPr>
            <a:lvl5pPr marL="1828800" algn="l" rtl="0" eaLnBrk="0" fontAlgn="base" hangingPunct="0">
              <a:spcBef>
                <a:spcPct val="0"/>
              </a:spcBef>
              <a:spcAft>
                <a:spcPct val="0"/>
              </a:spcAft>
              <a:defRPr sz="1600" kern="1200">
                <a:solidFill>
                  <a:schemeClr val="tx1"/>
                </a:solidFill>
                <a:latin typeface="Arial" charset="0"/>
                <a:ea typeface="+mn-ea"/>
                <a:cs typeface="Arial" charset="0"/>
              </a:defRPr>
            </a:lvl5pPr>
            <a:lvl6pPr marL="2286000" algn="l" defTabSz="914400" rtl="0" eaLnBrk="1" latinLnBrk="0" hangingPunct="1">
              <a:defRPr sz="1600" kern="1200">
                <a:solidFill>
                  <a:schemeClr val="tx1"/>
                </a:solidFill>
                <a:latin typeface="Arial" charset="0"/>
                <a:ea typeface="+mn-ea"/>
                <a:cs typeface="Arial" charset="0"/>
              </a:defRPr>
            </a:lvl6pPr>
            <a:lvl7pPr marL="2743200" algn="l" defTabSz="914400" rtl="0" eaLnBrk="1" latinLnBrk="0" hangingPunct="1">
              <a:defRPr sz="1600" kern="1200">
                <a:solidFill>
                  <a:schemeClr val="tx1"/>
                </a:solidFill>
                <a:latin typeface="Arial" charset="0"/>
                <a:ea typeface="+mn-ea"/>
                <a:cs typeface="Arial" charset="0"/>
              </a:defRPr>
            </a:lvl7pPr>
            <a:lvl8pPr marL="3200400" algn="l" defTabSz="914400" rtl="0" eaLnBrk="1" latinLnBrk="0" hangingPunct="1">
              <a:defRPr sz="1600" kern="1200">
                <a:solidFill>
                  <a:schemeClr val="tx1"/>
                </a:solidFill>
                <a:latin typeface="Arial" charset="0"/>
                <a:ea typeface="+mn-ea"/>
                <a:cs typeface="Arial" charset="0"/>
              </a:defRPr>
            </a:lvl8pPr>
            <a:lvl9pPr marL="3657600" algn="l" defTabSz="914400" rtl="0" eaLnBrk="1" latinLnBrk="0" hangingPunct="1">
              <a:defRPr sz="1600" kern="1200">
                <a:solidFill>
                  <a:schemeClr val="tx1"/>
                </a:solidFill>
                <a:latin typeface="Arial" charset="0"/>
                <a:ea typeface="+mn-ea"/>
                <a:cs typeface="Arial" charset="0"/>
              </a:defRPr>
            </a:lvl9pPr>
          </a:lstStyle>
          <a:p>
            <a:pPr defTabSz="1219170"/>
            <a:fld id="{0EB3E5AF-D5C2-496C-A08C-C1F7B0D398D0}" type="slidenum">
              <a:rPr lang="fr-FR" sz="1467">
                <a:solidFill>
                  <a:srgbClr val="000066"/>
                </a:solidFill>
                <a:latin typeface="Calibri"/>
              </a:rPr>
              <a:pPr defTabSz="1219170"/>
              <a:t>16</a:t>
            </a:fld>
            <a:endParaRPr lang="fr-FR" sz="1467">
              <a:solidFill>
                <a:srgbClr val="000066"/>
              </a:solidFill>
              <a:latin typeface="Calibri"/>
            </a:endParaRPr>
          </a:p>
        </p:txBody>
      </p:sp>
      <p:sp>
        <p:nvSpPr>
          <p:cNvPr id="8" name="ZoneTexte 7">
            <a:extLst>
              <a:ext uri="{FF2B5EF4-FFF2-40B4-BE49-F238E27FC236}">
                <a16:creationId xmlns:a16="http://schemas.microsoft.com/office/drawing/2014/main" id="{F520A7E4-8C80-430C-821E-E41A5A057ACB}"/>
              </a:ext>
            </a:extLst>
          </p:cNvPr>
          <p:cNvSpPr txBox="1"/>
          <p:nvPr/>
        </p:nvSpPr>
        <p:spPr>
          <a:xfrm>
            <a:off x="254000" y="0"/>
            <a:ext cx="2628540" cy="400110"/>
          </a:xfrm>
          <a:prstGeom prst="rect">
            <a:avLst/>
          </a:prstGeom>
          <a:noFill/>
        </p:spPr>
        <p:txBody>
          <a:bodyPr wrap="none" rtlCol="0">
            <a:spAutoFit/>
          </a:bodyPr>
          <a:lstStyle/>
          <a:p>
            <a:r>
              <a:rPr lang="hu-HU" sz="2000" dirty="0">
                <a:solidFill>
                  <a:srgbClr val="023466"/>
                </a:solidFill>
                <a:latin typeface="+mj-lt"/>
                <a:ea typeface="+mj-ea"/>
                <a:cs typeface="+mj-cs"/>
              </a:rPr>
              <a:t>Pernod Ricard Hungary</a:t>
            </a:r>
            <a:endParaRPr lang="fr-FR" sz="2000" dirty="0">
              <a:solidFill>
                <a:srgbClr val="023466"/>
              </a:solidFill>
              <a:latin typeface="+mj-lt"/>
              <a:ea typeface="+mj-ea"/>
              <a:cs typeface="+mj-cs"/>
            </a:endParaRPr>
          </a:p>
        </p:txBody>
      </p:sp>
      <p:sp>
        <p:nvSpPr>
          <p:cNvPr id="6" name="ZoneTexte 7">
            <a:extLst>
              <a:ext uri="{FF2B5EF4-FFF2-40B4-BE49-F238E27FC236}">
                <a16:creationId xmlns:a16="http://schemas.microsoft.com/office/drawing/2014/main" id="{A2C8BF2F-5370-4960-81F2-69B1C9AA21A8}"/>
              </a:ext>
            </a:extLst>
          </p:cNvPr>
          <p:cNvSpPr txBox="1"/>
          <p:nvPr/>
        </p:nvSpPr>
        <p:spPr>
          <a:xfrm>
            <a:off x="473648" y="1129948"/>
            <a:ext cx="11552518" cy="5632311"/>
          </a:xfrm>
          <a:prstGeom prst="rect">
            <a:avLst/>
          </a:prstGeom>
          <a:noFill/>
        </p:spPr>
        <p:txBody>
          <a:bodyPr wrap="square" rtlCol="0">
            <a:spAutoFit/>
          </a:bodyPr>
          <a:lstStyle/>
          <a:p>
            <a:pPr marL="342900" indent="-342900">
              <a:buFont typeface="+mj-lt"/>
              <a:buAutoNum type="alphaLcParenR" startAt="4"/>
            </a:pPr>
            <a:r>
              <a:rPr lang="hu-HU" sz="2000" b="1" dirty="0">
                <a:solidFill>
                  <a:srgbClr val="023466"/>
                </a:solidFill>
                <a:latin typeface="+mj-lt"/>
                <a:ea typeface="+mj-ea"/>
                <a:cs typeface="+mj-cs"/>
              </a:rPr>
              <a:t>Üzletszabályzat</a:t>
            </a:r>
            <a:r>
              <a:rPr lang="hu-HU" sz="2000" dirty="0">
                <a:solidFill>
                  <a:srgbClr val="023466"/>
                </a:solidFill>
                <a:latin typeface="+mj-lt"/>
                <a:ea typeface="+mj-ea"/>
                <a:cs typeface="+mj-cs"/>
              </a:rPr>
              <a:t> kialakítása</a:t>
            </a:r>
          </a:p>
          <a:p>
            <a:pPr marL="800100" lvl="1" indent="-342900">
              <a:buFont typeface="Arial" panose="020B0604020202020204" pitchFamily="34" charset="0"/>
              <a:buChar char="•"/>
            </a:pPr>
            <a:r>
              <a:rPr lang="hu-HU" b="1" dirty="0">
                <a:solidFill>
                  <a:srgbClr val="023466"/>
                </a:solidFill>
                <a:latin typeface="+mj-lt"/>
                <a:ea typeface="+mj-ea"/>
                <a:cs typeface="+mj-cs"/>
              </a:rPr>
              <a:t>Nyilvános</a:t>
            </a:r>
            <a:r>
              <a:rPr lang="hu-HU" dirty="0">
                <a:solidFill>
                  <a:srgbClr val="023466"/>
                </a:solidFill>
                <a:latin typeface="+mj-lt"/>
                <a:ea typeface="+mj-ea"/>
                <a:cs typeface="+mj-cs"/>
              </a:rPr>
              <a:t> rész: a </a:t>
            </a:r>
            <a:r>
              <a:rPr lang="hu-HU" b="1" dirty="0">
                <a:solidFill>
                  <a:srgbClr val="023466"/>
                </a:solidFill>
                <a:latin typeface="+mj-lt"/>
                <a:ea typeface="+mj-ea"/>
                <a:cs typeface="+mj-cs"/>
              </a:rPr>
              <a:t>vendég számára is láthatóan </a:t>
            </a:r>
            <a:r>
              <a:rPr lang="hu-HU" dirty="0">
                <a:solidFill>
                  <a:srgbClr val="023466"/>
                </a:solidFill>
                <a:latin typeface="+mj-lt"/>
                <a:ea typeface="+mj-ea"/>
                <a:cs typeface="+mj-cs"/>
              </a:rPr>
              <a:t>kihelyezve. Összefoglalja mind a vendég, mint a személyzet számára, hogy mikor, kinek adható el alkohol, pl:</a:t>
            </a:r>
          </a:p>
          <a:p>
            <a:pPr marL="1257300" lvl="2" indent="-342900">
              <a:buFont typeface="Arial" panose="020B0604020202020204" pitchFamily="34" charset="0"/>
              <a:buChar char="•"/>
            </a:pPr>
            <a:r>
              <a:rPr lang="hu-HU" dirty="0">
                <a:solidFill>
                  <a:srgbClr val="023466"/>
                </a:solidFill>
                <a:latin typeface="+mj-lt"/>
                <a:ea typeface="+mj-ea"/>
                <a:cs typeface="+mj-cs"/>
              </a:rPr>
              <a:t>18 év alatt alkoholos italt nem szolgálunk ki</a:t>
            </a:r>
          </a:p>
          <a:p>
            <a:pPr marL="1257300" lvl="2" indent="-342900">
              <a:buFont typeface="Arial" panose="020B0604020202020204" pitchFamily="34" charset="0"/>
              <a:buChar char="•"/>
            </a:pPr>
            <a:r>
              <a:rPr lang="hu-HU" dirty="0">
                <a:solidFill>
                  <a:srgbClr val="023466"/>
                </a:solidFill>
                <a:latin typeface="+mj-lt"/>
                <a:ea typeface="+mj-ea"/>
                <a:cs typeface="+mj-cs"/>
              </a:rPr>
              <a:t>Az életkor igazolására hivatalos igazolványt kérünk</a:t>
            </a:r>
          </a:p>
          <a:p>
            <a:pPr marL="1257300" lvl="2" indent="-342900">
              <a:buFont typeface="Arial" panose="020B0604020202020204" pitchFamily="34" charset="0"/>
              <a:buChar char="•"/>
            </a:pPr>
            <a:r>
              <a:rPr lang="hu-HU" dirty="0">
                <a:solidFill>
                  <a:srgbClr val="023466"/>
                </a:solidFill>
                <a:latin typeface="+mj-lt"/>
                <a:ea typeface="+mj-ea"/>
                <a:cs typeface="+mj-cs"/>
              </a:rPr>
              <a:t>A nyitvatartás nap / óra szerint</a:t>
            </a:r>
          </a:p>
          <a:p>
            <a:pPr marL="1257300" lvl="2" indent="-342900">
              <a:buFont typeface="Arial" panose="020B0604020202020204" pitchFamily="34" charset="0"/>
              <a:buChar char="•"/>
            </a:pPr>
            <a:r>
              <a:rPr lang="hu-HU" dirty="0">
                <a:solidFill>
                  <a:srgbClr val="023466"/>
                </a:solidFill>
                <a:latin typeface="+mj-lt"/>
                <a:ea typeface="+mj-ea"/>
                <a:cs typeface="+mj-cs"/>
              </a:rPr>
              <a:t>Záróra-szabály: pl. az utolsó ital záróra előtt 20 perccel szolgáljuk ki, utána 5 perces emlékeztetők a zárásra</a:t>
            </a:r>
          </a:p>
          <a:p>
            <a:pPr marL="1257300" lvl="2" indent="-342900">
              <a:buFont typeface="Arial" panose="020B0604020202020204" pitchFamily="34" charset="0"/>
              <a:buChar char="•"/>
            </a:pPr>
            <a:r>
              <a:rPr lang="hu-HU" dirty="0">
                <a:solidFill>
                  <a:srgbClr val="023466"/>
                </a:solidFill>
                <a:latin typeface="+mj-lt"/>
                <a:ea typeface="+mj-ea"/>
                <a:cs typeface="+mj-cs"/>
              </a:rPr>
              <a:t>Nálunk törvénybe ütközik ittas személy kiszolgálása.</a:t>
            </a:r>
          </a:p>
          <a:p>
            <a:pPr marL="1257300" lvl="2" indent="-342900">
              <a:buFont typeface="Arial" panose="020B0604020202020204" pitchFamily="34" charset="0"/>
              <a:buChar char="•"/>
            </a:pPr>
            <a:r>
              <a:rPr lang="hu-HU" dirty="0">
                <a:solidFill>
                  <a:srgbClr val="023466"/>
                </a:solidFill>
                <a:latin typeface="+mj-lt"/>
                <a:ea typeface="+mj-ea"/>
                <a:cs typeface="+mj-cs"/>
              </a:rPr>
              <a:t>Azon személyeket, akik nem viselkednek a helynek megfelelően, távozásra fogjuk felkérni.</a:t>
            </a:r>
          </a:p>
          <a:p>
            <a:pPr marL="800100" lvl="1" indent="-342900">
              <a:buFont typeface="Arial" panose="020B0604020202020204" pitchFamily="34" charset="0"/>
              <a:buChar char="•"/>
            </a:pPr>
            <a:r>
              <a:rPr lang="hu-HU" b="1" dirty="0">
                <a:solidFill>
                  <a:srgbClr val="023466"/>
                </a:solidFill>
                <a:latin typeface="+mj-lt"/>
                <a:ea typeface="+mj-ea"/>
                <a:cs typeface="+mj-cs"/>
              </a:rPr>
              <a:t>Zárt</a:t>
            </a:r>
            <a:r>
              <a:rPr lang="hu-HU" dirty="0">
                <a:solidFill>
                  <a:srgbClr val="023466"/>
                </a:solidFill>
                <a:latin typeface="+mj-lt"/>
                <a:ea typeface="+mj-ea"/>
                <a:cs typeface="+mj-cs"/>
              </a:rPr>
              <a:t> rész: a </a:t>
            </a:r>
            <a:r>
              <a:rPr lang="hu-HU" b="1" dirty="0">
                <a:solidFill>
                  <a:srgbClr val="023466"/>
                </a:solidFill>
                <a:latin typeface="+mj-lt"/>
                <a:ea typeface="+mj-ea"/>
                <a:cs typeface="+mj-cs"/>
              </a:rPr>
              <a:t>személyzet számára kiadva, betanítva</a:t>
            </a:r>
            <a:r>
              <a:rPr lang="hu-HU" dirty="0">
                <a:solidFill>
                  <a:srgbClr val="023466"/>
                </a:solidFill>
                <a:latin typeface="+mj-lt"/>
                <a:ea typeface="+mj-ea"/>
                <a:cs typeface="+mj-cs"/>
              </a:rPr>
              <a:t>, pl:</a:t>
            </a:r>
          </a:p>
          <a:p>
            <a:pPr marL="1257300" lvl="2" indent="-342900">
              <a:buFont typeface="Arial" panose="020B0604020202020204" pitchFamily="34" charset="0"/>
              <a:buChar char="•"/>
            </a:pPr>
            <a:r>
              <a:rPr lang="hu-HU" dirty="0">
                <a:solidFill>
                  <a:srgbClr val="023466"/>
                </a:solidFill>
                <a:latin typeface="+mj-lt"/>
                <a:ea typeface="+mj-ea"/>
                <a:cs typeface="+mj-cs"/>
              </a:rPr>
              <a:t>Bűnmegelőzés: mikor és miért kell rendőrt kihívni</a:t>
            </a:r>
          </a:p>
          <a:p>
            <a:pPr marL="1257300" lvl="2" indent="-342900">
              <a:buFont typeface="Arial" panose="020B0604020202020204" pitchFamily="34" charset="0"/>
              <a:buChar char="•"/>
            </a:pPr>
            <a:r>
              <a:rPr lang="hu-HU" dirty="0">
                <a:solidFill>
                  <a:srgbClr val="023466"/>
                </a:solidFill>
                <a:latin typeface="+mj-lt"/>
                <a:ea typeface="+mj-ea"/>
                <a:cs typeface="+mj-cs"/>
              </a:rPr>
              <a:t>Biztonsági adminisztráció (incidens napló/elutasítási könyv): mikor és milyen tartalommal kell jegyzőkönyvet fevenni italkiszolgálás megtagadása esetén (fiatalkorú, ittas, bizotnsági kockázatot hordoz, stb.), vagy a hely elhagyására történő felszólítás esetén</a:t>
            </a:r>
          </a:p>
          <a:p>
            <a:pPr marL="1257300" lvl="2" indent="-342900">
              <a:buFont typeface="Arial" panose="020B0604020202020204" pitchFamily="34" charset="0"/>
              <a:buChar char="•"/>
            </a:pPr>
            <a:r>
              <a:rPr lang="hu-HU" dirty="0">
                <a:solidFill>
                  <a:srgbClr val="023466"/>
                </a:solidFill>
                <a:latin typeface="+mj-lt"/>
                <a:ea typeface="+mj-ea"/>
                <a:cs typeface="+mj-cs"/>
              </a:rPr>
              <a:t>Italpromóciós stratégia: pl. nem ajánlott</a:t>
            </a:r>
          </a:p>
          <a:p>
            <a:pPr marL="1714500" lvl="3" indent="-342900">
              <a:buFont typeface="Arial" panose="020B0604020202020204" pitchFamily="34" charset="0"/>
              <a:buChar char="•"/>
            </a:pPr>
            <a:r>
              <a:rPr lang="hu-HU" dirty="0">
                <a:solidFill>
                  <a:srgbClr val="023466"/>
                </a:solidFill>
                <a:latin typeface="+mj-lt"/>
                <a:ea typeface="+mj-ea"/>
                <a:cs typeface="+mj-cs"/>
              </a:rPr>
              <a:t>„all you can drink” akciót hirdetni, amikor bizonyos ideig és összeghatárig korlátlan a fogyasztás</a:t>
            </a:r>
          </a:p>
          <a:p>
            <a:pPr marL="1714500" lvl="3" indent="-342900">
              <a:buFont typeface="Arial" panose="020B0604020202020204" pitchFamily="34" charset="0"/>
              <a:buChar char="•"/>
            </a:pPr>
            <a:r>
              <a:rPr lang="hu-HU" dirty="0">
                <a:solidFill>
                  <a:srgbClr val="023466"/>
                </a:solidFill>
                <a:latin typeface="+mj-lt"/>
                <a:ea typeface="+mj-ea"/>
                <a:cs typeface="+mj-cs"/>
              </a:rPr>
              <a:t>„vezényelt ivós játékokat” tartani, pl. kötelező kör italok fogyasztása, időre/”húzóra” ivás</a:t>
            </a:r>
          </a:p>
          <a:p>
            <a:pPr marL="1257300" lvl="2" indent="-342900">
              <a:buFont typeface="Arial" panose="020B0604020202020204" pitchFamily="34" charset="0"/>
              <a:buChar char="•"/>
            </a:pPr>
            <a:r>
              <a:rPr lang="hu-HU" dirty="0">
                <a:solidFill>
                  <a:srgbClr val="023466"/>
                </a:solidFill>
                <a:latin typeface="+mj-lt"/>
                <a:ea typeface="+mj-ea"/>
                <a:cs typeface="+mj-cs"/>
              </a:rPr>
              <a:t>Záróra stratégia: utolsó ital kiszolgálása, zene lassítása, fények fokozatos felkapcsolása, a vendégút biztosítása, tumultus elkerülése pl. ruhatárnál, végül buszmenetrend / taxi információk biztosítása</a:t>
            </a:r>
          </a:p>
          <a:p>
            <a:pPr marL="800100" lvl="1" indent="-342900">
              <a:buFont typeface="Arial" panose="020B0604020202020204" pitchFamily="34" charset="0"/>
              <a:buChar char="•"/>
            </a:pPr>
            <a:endParaRPr lang="hu-HU" dirty="0">
              <a:solidFill>
                <a:srgbClr val="023466"/>
              </a:solidFill>
              <a:latin typeface="+mj-lt"/>
              <a:ea typeface="+mj-ea"/>
              <a:cs typeface="+mj-cs"/>
            </a:endParaRPr>
          </a:p>
        </p:txBody>
      </p:sp>
    </p:spTree>
    <p:extLst>
      <p:ext uri="{BB962C8B-B14F-4D97-AF65-F5344CB8AC3E}">
        <p14:creationId xmlns:p14="http://schemas.microsoft.com/office/powerpoint/2010/main" val="211354158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C07440F5-4A68-476E-A4D5-E130C3223BC8}"/>
              </a:ext>
            </a:extLst>
          </p:cNvPr>
          <p:cNvSpPr>
            <a:spLocks noGrp="1"/>
          </p:cNvSpPr>
          <p:nvPr>
            <p:ph type="title"/>
          </p:nvPr>
        </p:nvSpPr>
        <p:spPr/>
        <p:txBody>
          <a:bodyPr/>
          <a:lstStyle/>
          <a:p>
            <a:r>
              <a:rPr lang="nl-NL" b="1" dirty="0"/>
              <a:t>4. fejezet: Emberekkel való bánásmód </a:t>
            </a:r>
            <a:endParaRPr lang="en-US" b="1" dirty="0"/>
          </a:p>
        </p:txBody>
      </p:sp>
      <p:sp>
        <p:nvSpPr>
          <p:cNvPr id="4" name="Espace réservé du numéro de diapositive 3">
            <a:extLst>
              <a:ext uri="{FF2B5EF4-FFF2-40B4-BE49-F238E27FC236}">
                <a16:creationId xmlns:a16="http://schemas.microsoft.com/office/drawing/2014/main" id="{1284DB01-732C-496E-AB43-8DE56314CCC7}"/>
              </a:ext>
            </a:extLst>
          </p:cNvPr>
          <p:cNvSpPr>
            <a:spLocks noGrp="1"/>
          </p:cNvSpPr>
          <p:nvPr>
            <p:ph type="sldNum" sz="quarter" idx="12"/>
          </p:nvPr>
        </p:nvSpPr>
        <p:spPr>
          <a:xfrm>
            <a:off x="-189217" y="8479096"/>
            <a:ext cx="727444" cy="486833"/>
          </a:xfrm>
          <a:prstGeom prst="rect">
            <a:avLst/>
          </a:prstGeom>
        </p:spPr>
        <p:txBody>
          <a:bodyPr vert="horz" lIns="122079" tIns="61039" rIns="122079" bIns="61039" rtlCol="0" anchor="ctr"/>
          <a:lstStyle>
            <a:defPPr>
              <a:defRPr lang="fr-FR"/>
            </a:defPPr>
            <a:lvl1pPr algn="r" rtl="0" fontAlgn="base">
              <a:spcBef>
                <a:spcPct val="0"/>
              </a:spcBef>
              <a:spcAft>
                <a:spcPct val="0"/>
              </a:spcAft>
              <a:defRPr sz="1467" kern="1200">
                <a:solidFill>
                  <a:schemeClr val="tx1"/>
                </a:solidFill>
                <a:latin typeface="+mn-lt"/>
                <a:ea typeface="+mn-ea"/>
                <a:cs typeface="Arial" charset="0"/>
              </a:defRPr>
            </a:lvl1pPr>
            <a:lvl2pPr marL="609585" algn="l" rtl="0" fontAlgn="base">
              <a:spcBef>
                <a:spcPct val="0"/>
              </a:spcBef>
              <a:spcAft>
                <a:spcPct val="0"/>
              </a:spcAft>
              <a:defRPr kern="1200">
                <a:solidFill>
                  <a:schemeClr val="tx1"/>
                </a:solidFill>
                <a:latin typeface="Arial" charset="0"/>
                <a:ea typeface="+mn-ea"/>
                <a:cs typeface="Arial" charset="0"/>
              </a:defRPr>
            </a:lvl2pPr>
            <a:lvl3pPr marL="1219170" algn="l" rtl="0" fontAlgn="base">
              <a:spcBef>
                <a:spcPct val="0"/>
              </a:spcBef>
              <a:spcAft>
                <a:spcPct val="0"/>
              </a:spcAft>
              <a:defRPr kern="1200">
                <a:solidFill>
                  <a:schemeClr val="tx1"/>
                </a:solidFill>
                <a:latin typeface="Arial" charset="0"/>
                <a:ea typeface="+mn-ea"/>
                <a:cs typeface="Arial" charset="0"/>
              </a:defRPr>
            </a:lvl3pPr>
            <a:lvl4pPr marL="1828754" algn="l" rtl="0" fontAlgn="base">
              <a:spcBef>
                <a:spcPct val="0"/>
              </a:spcBef>
              <a:spcAft>
                <a:spcPct val="0"/>
              </a:spcAft>
              <a:defRPr kern="1200">
                <a:solidFill>
                  <a:schemeClr val="tx1"/>
                </a:solidFill>
                <a:latin typeface="Arial" charset="0"/>
                <a:ea typeface="+mn-ea"/>
                <a:cs typeface="Arial" charset="0"/>
              </a:defRPr>
            </a:lvl4pPr>
            <a:lvl5pPr marL="2438339" algn="l" rtl="0" fontAlgn="base">
              <a:spcBef>
                <a:spcPct val="0"/>
              </a:spcBef>
              <a:spcAft>
                <a:spcPct val="0"/>
              </a:spcAft>
              <a:defRPr kern="1200">
                <a:solidFill>
                  <a:schemeClr val="tx1"/>
                </a:solidFill>
                <a:latin typeface="Arial" charset="0"/>
                <a:ea typeface="+mn-ea"/>
                <a:cs typeface="Arial" charset="0"/>
              </a:defRPr>
            </a:lvl5pPr>
            <a:lvl6pPr marL="3047924" algn="l" defTabSz="1219170" rtl="0" eaLnBrk="1" latinLnBrk="0" hangingPunct="1">
              <a:defRPr kern="1200">
                <a:solidFill>
                  <a:schemeClr val="tx1"/>
                </a:solidFill>
                <a:latin typeface="Arial" charset="0"/>
                <a:ea typeface="+mn-ea"/>
                <a:cs typeface="Arial" charset="0"/>
              </a:defRPr>
            </a:lvl6pPr>
            <a:lvl7pPr marL="3657509" algn="l" defTabSz="1219170" rtl="0" eaLnBrk="1" latinLnBrk="0" hangingPunct="1">
              <a:defRPr kern="1200">
                <a:solidFill>
                  <a:schemeClr val="tx1"/>
                </a:solidFill>
                <a:latin typeface="Arial" charset="0"/>
                <a:ea typeface="+mn-ea"/>
                <a:cs typeface="Arial" charset="0"/>
              </a:defRPr>
            </a:lvl7pPr>
            <a:lvl8pPr marL="4267093" algn="l" defTabSz="1219170" rtl="0" eaLnBrk="1" latinLnBrk="0" hangingPunct="1">
              <a:defRPr kern="1200">
                <a:solidFill>
                  <a:schemeClr val="tx1"/>
                </a:solidFill>
                <a:latin typeface="Arial" charset="0"/>
                <a:ea typeface="+mn-ea"/>
                <a:cs typeface="Arial" charset="0"/>
              </a:defRPr>
            </a:lvl8pPr>
            <a:lvl9pPr marL="4876678" algn="l" defTabSz="1219170" rtl="0" eaLnBrk="1" latinLnBrk="0" hangingPunct="1">
              <a:defRPr kern="1200">
                <a:solidFill>
                  <a:schemeClr val="tx1"/>
                </a:solidFill>
                <a:latin typeface="Arial" charset="0"/>
                <a:ea typeface="+mn-ea"/>
                <a:cs typeface="Arial" charset="0"/>
              </a:defRPr>
            </a:lvl9pPr>
          </a:lstStyle>
          <a:p>
            <a:pPr defTabSz="1219170" eaLnBrk="0" hangingPunct="0"/>
            <a:fld id="{0EB3E5AF-D5C2-496C-A08C-C1F7B0D398D0}" type="slidenum">
              <a:rPr lang="fr-FR">
                <a:solidFill>
                  <a:srgbClr val="000066"/>
                </a:solidFill>
                <a:latin typeface="Calibri"/>
              </a:rPr>
              <a:pPr defTabSz="1219170" eaLnBrk="0" hangingPunct="0"/>
              <a:t>17</a:t>
            </a:fld>
            <a:endParaRPr lang="fr-FR">
              <a:solidFill>
                <a:srgbClr val="000066"/>
              </a:solidFill>
              <a:latin typeface="Calibri"/>
            </a:endParaRPr>
          </a:p>
        </p:txBody>
      </p:sp>
      <p:sp>
        <p:nvSpPr>
          <p:cNvPr id="5" name="Espace réservé du numéro de diapositive 3">
            <a:extLst>
              <a:ext uri="{FF2B5EF4-FFF2-40B4-BE49-F238E27FC236}">
                <a16:creationId xmlns:a16="http://schemas.microsoft.com/office/drawing/2014/main" id="{CF7AEBDF-0ECE-433A-BFF7-A19D361297DE}"/>
              </a:ext>
            </a:extLst>
          </p:cNvPr>
          <p:cNvSpPr txBox="1">
            <a:spLocks/>
          </p:cNvSpPr>
          <p:nvPr/>
        </p:nvSpPr>
        <p:spPr>
          <a:xfrm>
            <a:off x="11298722" y="6329374"/>
            <a:ext cx="727444" cy="486833"/>
          </a:xfrm>
          <a:prstGeom prst="rect">
            <a:avLst/>
          </a:prstGeom>
        </p:spPr>
        <p:txBody>
          <a:bodyPr vert="horz" lIns="122079" tIns="61039" rIns="122079" bIns="61039" rtlCol="0" anchor="ctr"/>
          <a:lstStyle>
            <a:defPPr>
              <a:defRPr lang="fr-FR"/>
            </a:defPPr>
            <a:lvl1pPr algn="r" rtl="0" eaLnBrk="0" fontAlgn="base" hangingPunct="0">
              <a:spcBef>
                <a:spcPct val="0"/>
              </a:spcBef>
              <a:spcAft>
                <a:spcPct val="0"/>
              </a:spcAft>
              <a:defRPr sz="1100" kern="1200">
                <a:solidFill>
                  <a:schemeClr val="tx1"/>
                </a:solidFill>
                <a:latin typeface="+mn-lt"/>
                <a:ea typeface="+mn-ea"/>
                <a:cs typeface="Arial" charset="0"/>
              </a:defRPr>
            </a:lvl1pPr>
            <a:lvl2pPr marL="457200" algn="l" rtl="0" eaLnBrk="0" fontAlgn="base" hangingPunct="0">
              <a:spcBef>
                <a:spcPct val="0"/>
              </a:spcBef>
              <a:spcAft>
                <a:spcPct val="0"/>
              </a:spcAft>
              <a:defRPr sz="1600" kern="1200">
                <a:solidFill>
                  <a:schemeClr val="tx1"/>
                </a:solidFill>
                <a:latin typeface="Arial" charset="0"/>
                <a:ea typeface="+mn-ea"/>
                <a:cs typeface="Arial" charset="0"/>
              </a:defRPr>
            </a:lvl2pPr>
            <a:lvl3pPr marL="914400" algn="l" rtl="0" eaLnBrk="0" fontAlgn="base" hangingPunct="0">
              <a:spcBef>
                <a:spcPct val="0"/>
              </a:spcBef>
              <a:spcAft>
                <a:spcPct val="0"/>
              </a:spcAft>
              <a:defRPr sz="1600" kern="1200">
                <a:solidFill>
                  <a:schemeClr val="tx1"/>
                </a:solidFill>
                <a:latin typeface="Arial" charset="0"/>
                <a:ea typeface="+mn-ea"/>
                <a:cs typeface="Arial" charset="0"/>
              </a:defRPr>
            </a:lvl3pPr>
            <a:lvl4pPr marL="1371600" algn="l" rtl="0" eaLnBrk="0" fontAlgn="base" hangingPunct="0">
              <a:spcBef>
                <a:spcPct val="0"/>
              </a:spcBef>
              <a:spcAft>
                <a:spcPct val="0"/>
              </a:spcAft>
              <a:defRPr sz="1600" kern="1200">
                <a:solidFill>
                  <a:schemeClr val="tx1"/>
                </a:solidFill>
                <a:latin typeface="Arial" charset="0"/>
                <a:ea typeface="+mn-ea"/>
                <a:cs typeface="Arial" charset="0"/>
              </a:defRPr>
            </a:lvl4pPr>
            <a:lvl5pPr marL="1828800" algn="l" rtl="0" eaLnBrk="0" fontAlgn="base" hangingPunct="0">
              <a:spcBef>
                <a:spcPct val="0"/>
              </a:spcBef>
              <a:spcAft>
                <a:spcPct val="0"/>
              </a:spcAft>
              <a:defRPr sz="1600" kern="1200">
                <a:solidFill>
                  <a:schemeClr val="tx1"/>
                </a:solidFill>
                <a:latin typeface="Arial" charset="0"/>
                <a:ea typeface="+mn-ea"/>
                <a:cs typeface="Arial" charset="0"/>
              </a:defRPr>
            </a:lvl5pPr>
            <a:lvl6pPr marL="2286000" algn="l" defTabSz="914400" rtl="0" eaLnBrk="1" latinLnBrk="0" hangingPunct="1">
              <a:defRPr sz="1600" kern="1200">
                <a:solidFill>
                  <a:schemeClr val="tx1"/>
                </a:solidFill>
                <a:latin typeface="Arial" charset="0"/>
                <a:ea typeface="+mn-ea"/>
                <a:cs typeface="Arial" charset="0"/>
              </a:defRPr>
            </a:lvl6pPr>
            <a:lvl7pPr marL="2743200" algn="l" defTabSz="914400" rtl="0" eaLnBrk="1" latinLnBrk="0" hangingPunct="1">
              <a:defRPr sz="1600" kern="1200">
                <a:solidFill>
                  <a:schemeClr val="tx1"/>
                </a:solidFill>
                <a:latin typeface="Arial" charset="0"/>
                <a:ea typeface="+mn-ea"/>
                <a:cs typeface="Arial" charset="0"/>
              </a:defRPr>
            </a:lvl7pPr>
            <a:lvl8pPr marL="3200400" algn="l" defTabSz="914400" rtl="0" eaLnBrk="1" latinLnBrk="0" hangingPunct="1">
              <a:defRPr sz="1600" kern="1200">
                <a:solidFill>
                  <a:schemeClr val="tx1"/>
                </a:solidFill>
                <a:latin typeface="Arial" charset="0"/>
                <a:ea typeface="+mn-ea"/>
                <a:cs typeface="Arial" charset="0"/>
              </a:defRPr>
            </a:lvl8pPr>
            <a:lvl9pPr marL="3657600" algn="l" defTabSz="914400" rtl="0" eaLnBrk="1" latinLnBrk="0" hangingPunct="1">
              <a:defRPr sz="1600" kern="1200">
                <a:solidFill>
                  <a:schemeClr val="tx1"/>
                </a:solidFill>
                <a:latin typeface="Arial" charset="0"/>
                <a:ea typeface="+mn-ea"/>
                <a:cs typeface="Arial" charset="0"/>
              </a:defRPr>
            </a:lvl9pPr>
          </a:lstStyle>
          <a:p>
            <a:pPr defTabSz="1219170"/>
            <a:fld id="{0EB3E5AF-D5C2-496C-A08C-C1F7B0D398D0}" type="slidenum">
              <a:rPr lang="fr-FR" sz="1467">
                <a:solidFill>
                  <a:srgbClr val="000066"/>
                </a:solidFill>
                <a:latin typeface="Calibri"/>
              </a:rPr>
              <a:pPr defTabSz="1219170"/>
              <a:t>17</a:t>
            </a:fld>
            <a:endParaRPr lang="fr-FR" sz="1467">
              <a:solidFill>
                <a:srgbClr val="000066"/>
              </a:solidFill>
              <a:latin typeface="Calibri"/>
            </a:endParaRPr>
          </a:p>
        </p:txBody>
      </p:sp>
      <p:sp>
        <p:nvSpPr>
          <p:cNvPr id="8" name="ZoneTexte 7">
            <a:extLst>
              <a:ext uri="{FF2B5EF4-FFF2-40B4-BE49-F238E27FC236}">
                <a16:creationId xmlns:a16="http://schemas.microsoft.com/office/drawing/2014/main" id="{F520A7E4-8C80-430C-821E-E41A5A057ACB}"/>
              </a:ext>
            </a:extLst>
          </p:cNvPr>
          <p:cNvSpPr txBox="1"/>
          <p:nvPr/>
        </p:nvSpPr>
        <p:spPr>
          <a:xfrm>
            <a:off x="254000" y="0"/>
            <a:ext cx="2628540" cy="400110"/>
          </a:xfrm>
          <a:prstGeom prst="rect">
            <a:avLst/>
          </a:prstGeom>
          <a:noFill/>
        </p:spPr>
        <p:txBody>
          <a:bodyPr wrap="none" rtlCol="0">
            <a:spAutoFit/>
          </a:bodyPr>
          <a:lstStyle/>
          <a:p>
            <a:r>
              <a:rPr lang="hu-HU" sz="2000" dirty="0">
                <a:solidFill>
                  <a:srgbClr val="023466"/>
                </a:solidFill>
                <a:latin typeface="+mj-lt"/>
                <a:ea typeface="+mj-ea"/>
                <a:cs typeface="+mj-cs"/>
              </a:rPr>
              <a:t>Pernod Ricard Hungary</a:t>
            </a:r>
            <a:endParaRPr lang="fr-FR" sz="2000" dirty="0">
              <a:solidFill>
                <a:srgbClr val="023466"/>
              </a:solidFill>
              <a:latin typeface="+mj-lt"/>
              <a:ea typeface="+mj-ea"/>
              <a:cs typeface="+mj-cs"/>
            </a:endParaRPr>
          </a:p>
        </p:txBody>
      </p:sp>
      <p:sp>
        <p:nvSpPr>
          <p:cNvPr id="6" name="ZoneTexte 7">
            <a:extLst>
              <a:ext uri="{FF2B5EF4-FFF2-40B4-BE49-F238E27FC236}">
                <a16:creationId xmlns:a16="http://schemas.microsoft.com/office/drawing/2014/main" id="{A2C8BF2F-5370-4960-81F2-69B1C9AA21A8}"/>
              </a:ext>
            </a:extLst>
          </p:cNvPr>
          <p:cNvSpPr txBox="1"/>
          <p:nvPr/>
        </p:nvSpPr>
        <p:spPr>
          <a:xfrm>
            <a:off x="319741" y="1050930"/>
            <a:ext cx="11552518" cy="4893647"/>
          </a:xfrm>
          <a:prstGeom prst="rect">
            <a:avLst/>
          </a:prstGeom>
          <a:noFill/>
        </p:spPr>
        <p:txBody>
          <a:bodyPr wrap="square" rtlCol="0">
            <a:spAutoFit/>
          </a:bodyPr>
          <a:lstStyle/>
          <a:p>
            <a:pPr marL="514350" indent="-514350">
              <a:buFont typeface="+mj-lt"/>
              <a:buAutoNum type="alphaLcParenR"/>
            </a:pPr>
            <a:r>
              <a:rPr lang="hu-HU" sz="2000" b="1" dirty="0">
                <a:solidFill>
                  <a:srgbClr val="023466"/>
                </a:solidFill>
                <a:latin typeface="+mj-lt"/>
                <a:ea typeface="+mj-ea"/>
                <a:cs typeface="+mj-cs"/>
              </a:rPr>
              <a:t>Panaszok kezelése </a:t>
            </a:r>
            <a:r>
              <a:rPr lang="hu-HU" sz="2000" dirty="0">
                <a:solidFill>
                  <a:srgbClr val="023466"/>
                </a:solidFill>
                <a:latin typeface="+mj-lt"/>
                <a:ea typeface="+mj-ea"/>
                <a:cs typeface="+mj-cs"/>
              </a:rPr>
              <a:t>(a cél nem az „igazságtétel”, hanem a problémás helyzet megoldása)</a:t>
            </a:r>
          </a:p>
          <a:p>
            <a:pPr marL="971550" lvl="1" indent="-514350">
              <a:buFont typeface="Arial" panose="020B0604020202020204" pitchFamily="34" charset="0"/>
              <a:buChar char="•"/>
            </a:pPr>
            <a:r>
              <a:rPr lang="hu-HU" dirty="0">
                <a:solidFill>
                  <a:srgbClr val="023466"/>
                </a:solidFill>
                <a:latin typeface="+mj-lt"/>
                <a:ea typeface="+mj-ea"/>
                <a:cs typeface="+mj-cs"/>
              </a:rPr>
              <a:t>hallgassa végig figyelmesen a panaszt közbeszólás nélkül</a:t>
            </a:r>
          </a:p>
          <a:p>
            <a:pPr marL="971550" lvl="1" indent="-514350">
              <a:buFont typeface="Arial" panose="020B0604020202020204" pitchFamily="34" charset="0"/>
              <a:buChar char="•"/>
            </a:pPr>
            <a:r>
              <a:rPr lang="hu-HU" dirty="0">
                <a:solidFill>
                  <a:srgbClr val="023466"/>
                </a:solidFill>
                <a:latin typeface="+mj-lt"/>
                <a:ea typeface="+mj-ea"/>
                <a:cs typeface="+mj-cs"/>
              </a:rPr>
              <a:t>mutassa, hogy megértette a panaszt</a:t>
            </a:r>
          </a:p>
          <a:p>
            <a:pPr marL="971550" lvl="1" indent="-514350">
              <a:buFont typeface="Arial" panose="020B0604020202020204" pitchFamily="34" charset="0"/>
              <a:buChar char="•"/>
            </a:pPr>
            <a:r>
              <a:rPr lang="hu-HU" dirty="0">
                <a:solidFill>
                  <a:srgbClr val="023466"/>
                </a:solidFill>
                <a:latin typeface="+mj-lt"/>
                <a:ea typeface="+mj-ea"/>
                <a:cs typeface="+mj-cs"/>
              </a:rPr>
              <a:t>kérjen elnézést</a:t>
            </a:r>
          </a:p>
          <a:p>
            <a:pPr marL="971550" lvl="1" indent="-514350">
              <a:buFont typeface="Arial" panose="020B0604020202020204" pitchFamily="34" charset="0"/>
              <a:buChar char="•"/>
            </a:pPr>
            <a:r>
              <a:rPr lang="hu-HU" dirty="0">
                <a:solidFill>
                  <a:srgbClr val="023466"/>
                </a:solidFill>
                <a:latin typeface="+mj-lt"/>
                <a:ea typeface="+mj-ea"/>
                <a:cs typeface="+mj-cs"/>
              </a:rPr>
              <a:t>ne emelje fel a hangját, ne vitatkozzon a vendéggel</a:t>
            </a:r>
          </a:p>
          <a:p>
            <a:pPr marL="971550" lvl="1" indent="-514350">
              <a:buFont typeface="Arial" panose="020B0604020202020204" pitchFamily="34" charset="0"/>
              <a:buChar char="•"/>
            </a:pPr>
            <a:r>
              <a:rPr lang="hu-HU" dirty="0">
                <a:solidFill>
                  <a:srgbClr val="023466"/>
                </a:solidFill>
                <a:latin typeface="+mj-lt"/>
                <a:ea typeface="+mj-ea"/>
                <a:cs typeface="+mj-cs"/>
              </a:rPr>
              <a:t>keressen megoldást</a:t>
            </a:r>
          </a:p>
          <a:p>
            <a:pPr marL="514350" indent="-514350">
              <a:buFont typeface="+mj-lt"/>
              <a:buAutoNum type="alphaLcParenR"/>
            </a:pPr>
            <a:r>
              <a:rPr lang="hu-HU" sz="2000" b="1" dirty="0">
                <a:solidFill>
                  <a:srgbClr val="023466"/>
                </a:solidFill>
                <a:latin typeface="+mj-lt"/>
                <a:ea typeface="+mj-ea"/>
                <a:cs typeface="+mj-cs"/>
              </a:rPr>
              <a:t>A kiszolgálás elutasítása</a:t>
            </a:r>
          </a:p>
          <a:p>
            <a:pPr marL="971550" lvl="1" indent="-514350">
              <a:buFont typeface="Arial" panose="020B0604020202020204" pitchFamily="34" charset="0"/>
              <a:buChar char="•"/>
            </a:pPr>
            <a:r>
              <a:rPr lang="hu-HU" dirty="0">
                <a:solidFill>
                  <a:srgbClr val="023466"/>
                </a:solidFill>
                <a:latin typeface="+mj-lt"/>
                <a:ea typeface="+mj-ea"/>
                <a:cs typeface="+mj-cs"/>
              </a:rPr>
              <a:t>beszéljen az elutasítandó személlyel olyan korán, amennyire csak lehet,</a:t>
            </a:r>
          </a:p>
          <a:p>
            <a:pPr marL="971550" lvl="1" indent="-514350">
              <a:buFont typeface="Arial" panose="020B0604020202020204" pitchFamily="34" charset="0"/>
              <a:buChar char="•"/>
            </a:pPr>
            <a:r>
              <a:rPr lang="hu-HU" dirty="0">
                <a:solidFill>
                  <a:srgbClr val="023466"/>
                </a:solidFill>
                <a:latin typeface="+mj-lt"/>
                <a:ea typeface="+mj-ea"/>
                <a:cs typeface="+mj-cs"/>
              </a:rPr>
              <a:t>mondja el, mi a vonatkozó jogszabály,</a:t>
            </a:r>
          </a:p>
          <a:p>
            <a:pPr marL="971550" lvl="1" indent="-514350">
              <a:buFont typeface="Arial" panose="020B0604020202020204" pitchFamily="34" charset="0"/>
              <a:buChar char="•"/>
            </a:pPr>
            <a:r>
              <a:rPr lang="hu-HU" dirty="0">
                <a:solidFill>
                  <a:srgbClr val="023466"/>
                </a:solidFill>
                <a:latin typeface="+mj-lt"/>
                <a:ea typeface="+mj-ea"/>
                <a:cs typeface="+mj-cs"/>
              </a:rPr>
              <a:t>kérjen elnézést,</a:t>
            </a:r>
          </a:p>
          <a:p>
            <a:pPr marL="971550" lvl="1" indent="-514350">
              <a:buFont typeface="Arial" panose="020B0604020202020204" pitchFamily="34" charset="0"/>
              <a:buChar char="•"/>
            </a:pPr>
            <a:r>
              <a:rPr lang="hu-HU" dirty="0">
                <a:solidFill>
                  <a:srgbClr val="023466"/>
                </a:solidFill>
                <a:latin typeface="+mj-lt"/>
                <a:ea typeface="+mj-ea"/>
                <a:cs typeface="+mj-cs"/>
              </a:rPr>
              <a:t>adja a vendég tudtára, hogy más estéken is szívesen látják, amikor számot tud adni a koráról ill. amikor nem ittas</a:t>
            </a:r>
          </a:p>
          <a:p>
            <a:pPr marL="971550" lvl="1" indent="-514350">
              <a:buFont typeface="Arial" panose="020B0604020202020204" pitchFamily="34" charset="0"/>
              <a:buChar char="•"/>
            </a:pPr>
            <a:r>
              <a:rPr lang="hu-HU" dirty="0">
                <a:solidFill>
                  <a:srgbClr val="023466"/>
                </a:solidFill>
                <a:latin typeface="+mj-lt"/>
                <a:ea typeface="+mj-ea"/>
                <a:cs typeface="+mj-cs"/>
              </a:rPr>
              <a:t>ha a vendég dühös, próbálja meg megnyugtatni azzal, hogy nyugodtan és halkan beszél</a:t>
            </a:r>
          </a:p>
          <a:p>
            <a:pPr marL="971550" lvl="1" indent="-514350">
              <a:buFont typeface="Arial" panose="020B0604020202020204" pitchFamily="34" charset="0"/>
              <a:buChar char="•"/>
            </a:pPr>
            <a:r>
              <a:rPr lang="hu-HU" dirty="0">
                <a:solidFill>
                  <a:srgbClr val="023466"/>
                </a:solidFill>
                <a:latin typeface="+mj-lt"/>
                <a:ea typeface="+mj-ea"/>
                <a:cs typeface="+mj-cs"/>
              </a:rPr>
              <a:t>részeg vendéggel bánjon még körültekintőbben, beeszéljen lassan, világosan, esetleg többször ismételve</a:t>
            </a:r>
          </a:p>
          <a:p>
            <a:pPr marL="514350" indent="-514350">
              <a:buFont typeface="+mj-lt"/>
              <a:buAutoNum type="alphaLcParenR"/>
            </a:pPr>
            <a:r>
              <a:rPr lang="hu-HU" sz="2000" b="1" dirty="0">
                <a:solidFill>
                  <a:srgbClr val="023466"/>
                </a:solidFill>
                <a:latin typeface="+mj-lt"/>
                <a:ea typeface="+mj-ea"/>
                <a:cs typeface="+mj-cs"/>
              </a:rPr>
              <a:t>Fokozodási terv</a:t>
            </a:r>
          </a:p>
          <a:p>
            <a:pPr marL="971550" lvl="1" indent="-514350">
              <a:buFont typeface="Arial" panose="020B0604020202020204" pitchFamily="34" charset="0"/>
              <a:buChar char="•"/>
            </a:pPr>
            <a:r>
              <a:rPr lang="hu-HU" dirty="0">
                <a:solidFill>
                  <a:srgbClr val="023466"/>
                </a:solidFill>
                <a:latin typeface="+mj-lt"/>
                <a:ea typeface="+mj-ea"/>
                <a:cs typeface="+mj-cs"/>
              </a:rPr>
              <a:t>mikor kell szólni az üzletvezetőnek</a:t>
            </a:r>
          </a:p>
          <a:p>
            <a:pPr marL="971550" lvl="1" indent="-514350">
              <a:buFont typeface="Arial" panose="020B0604020202020204" pitchFamily="34" charset="0"/>
              <a:buChar char="•"/>
            </a:pPr>
            <a:r>
              <a:rPr lang="hu-HU" dirty="0">
                <a:solidFill>
                  <a:srgbClr val="023466"/>
                </a:solidFill>
                <a:latin typeface="+mj-lt"/>
                <a:ea typeface="+mj-ea"/>
                <a:cs typeface="+mj-cs"/>
              </a:rPr>
              <a:t>mikor kell szólni a biztonsági személyzetnek (ha van)</a:t>
            </a:r>
          </a:p>
          <a:p>
            <a:pPr marL="971550" lvl="1" indent="-514350">
              <a:buFont typeface="Arial" panose="020B0604020202020204" pitchFamily="34" charset="0"/>
              <a:buChar char="•"/>
            </a:pPr>
            <a:r>
              <a:rPr lang="hu-HU" dirty="0">
                <a:solidFill>
                  <a:srgbClr val="023466"/>
                </a:solidFill>
                <a:latin typeface="+mj-lt"/>
                <a:ea typeface="+mj-ea"/>
                <a:cs typeface="+mj-cs"/>
              </a:rPr>
              <a:t>mikor kell rendőrt híni</a:t>
            </a:r>
          </a:p>
        </p:txBody>
      </p:sp>
    </p:spTree>
    <p:extLst>
      <p:ext uri="{BB962C8B-B14F-4D97-AF65-F5344CB8AC3E}">
        <p14:creationId xmlns:p14="http://schemas.microsoft.com/office/powerpoint/2010/main" val="402375049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C07440F5-4A68-476E-A4D5-E130C3223BC8}"/>
              </a:ext>
            </a:extLst>
          </p:cNvPr>
          <p:cNvSpPr>
            <a:spLocks noGrp="1"/>
          </p:cNvSpPr>
          <p:nvPr>
            <p:ph type="title"/>
          </p:nvPr>
        </p:nvSpPr>
        <p:spPr/>
        <p:txBody>
          <a:bodyPr/>
          <a:lstStyle/>
          <a:p>
            <a:r>
              <a:rPr lang="nl-NL" b="1" dirty="0"/>
              <a:t>4. fejezet: Emberekkel való bánásmód</a:t>
            </a:r>
            <a:r>
              <a:rPr lang="hu-HU" b="1" dirty="0"/>
              <a:t>, folyt.1</a:t>
            </a:r>
            <a:r>
              <a:rPr lang="nl-NL" b="1" dirty="0"/>
              <a:t> </a:t>
            </a:r>
            <a:endParaRPr lang="en-US" b="1" dirty="0"/>
          </a:p>
        </p:txBody>
      </p:sp>
      <p:sp>
        <p:nvSpPr>
          <p:cNvPr id="4" name="Espace réservé du numéro de diapositive 3">
            <a:extLst>
              <a:ext uri="{FF2B5EF4-FFF2-40B4-BE49-F238E27FC236}">
                <a16:creationId xmlns:a16="http://schemas.microsoft.com/office/drawing/2014/main" id="{1284DB01-732C-496E-AB43-8DE56314CCC7}"/>
              </a:ext>
            </a:extLst>
          </p:cNvPr>
          <p:cNvSpPr>
            <a:spLocks noGrp="1"/>
          </p:cNvSpPr>
          <p:nvPr>
            <p:ph type="sldNum" sz="quarter" idx="12"/>
          </p:nvPr>
        </p:nvSpPr>
        <p:spPr>
          <a:xfrm>
            <a:off x="-189217" y="8479096"/>
            <a:ext cx="727444" cy="486833"/>
          </a:xfrm>
          <a:prstGeom prst="rect">
            <a:avLst/>
          </a:prstGeom>
        </p:spPr>
        <p:txBody>
          <a:bodyPr vert="horz" lIns="122079" tIns="61039" rIns="122079" bIns="61039" rtlCol="0" anchor="ctr"/>
          <a:lstStyle>
            <a:defPPr>
              <a:defRPr lang="fr-FR"/>
            </a:defPPr>
            <a:lvl1pPr algn="r" rtl="0" fontAlgn="base">
              <a:spcBef>
                <a:spcPct val="0"/>
              </a:spcBef>
              <a:spcAft>
                <a:spcPct val="0"/>
              </a:spcAft>
              <a:defRPr sz="1467" kern="1200">
                <a:solidFill>
                  <a:schemeClr val="tx1"/>
                </a:solidFill>
                <a:latin typeface="+mn-lt"/>
                <a:ea typeface="+mn-ea"/>
                <a:cs typeface="Arial" charset="0"/>
              </a:defRPr>
            </a:lvl1pPr>
            <a:lvl2pPr marL="609585" algn="l" rtl="0" fontAlgn="base">
              <a:spcBef>
                <a:spcPct val="0"/>
              </a:spcBef>
              <a:spcAft>
                <a:spcPct val="0"/>
              </a:spcAft>
              <a:defRPr kern="1200">
                <a:solidFill>
                  <a:schemeClr val="tx1"/>
                </a:solidFill>
                <a:latin typeface="Arial" charset="0"/>
                <a:ea typeface="+mn-ea"/>
                <a:cs typeface="Arial" charset="0"/>
              </a:defRPr>
            </a:lvl2pPr>
            <a:lvl3pPr marL="1219170" algn="l" rtl="0" fontAlgn="base">
              <a:spcBef>
                <a:spcPct val="0"/>
              </a:spcBef>
              <a:spcAft>
                <a:spcPct val="0"/>
              </a:spcAft>
              <a:defRPr kern="1200">
                <a:solidFill>
                  <a:schemeClr val="tx1"/>
                </a:solidFill>
                <a:latin typeface="Arial" charset="0"/>
                <a:ea typeface="+mn-ea"/>
                <a:cs typeface="Arial" charset="0"/>
              </a:defRPr>
            </a:lvl3pPr>
            <a:lvl4pPr marL="1828754" algn="l" rtl="0" fontAlgn="base">
              <a:spcBef>
                <a:spcPct val="0"/>
              </a:spcBef>
              <a:spcAft>
                <a:spcPct val="0"/>
              </a:spcAft>
              <a:defRPr kern="1200">
                <a:solidFill>
                  <a:schemeClr val="tx1"/>
                </a:solidFill>
                <a:latin typeface="Arial" charset="0"/>
                <a:ea typeface="+mn-ea"/>
                <a:cs typeface="Arial" charset="0"/>
              </a:defRPr>
            </a:lvl4pPr>
            <a:lvl5pPr marL="2438339" algn="l" rtl="0" fontAlgn="base">
              <a:spcBef>
                <a:spcPct val="0"/>
              </a:spcBef>
              <a:spcAft>
                <a:spcPct val="0"/>
              </a:spcAft>
              <a:defRPr kern="1200">
                <a:solidFill>
                  <a:schemeClr val="tx1"/>
                </a:solidFill>
                <a:latin typeface="Arial" charset="0"/>
                <a:ea typeface="+mn-ea"/>
                <a:cs typeface="Arial" charset="0"/>
              </a:defRPr>
            </a:lvl5pPr>
            <a:lvl6pPr marL="3047924" algn="l" defTabSz="1219170" rtl="0" eaLnBrk="1" latinLnBrk="0" hangingPunct="1">
              <a:defRPr kern="1200">
                <a:solidFill>
                  <a:schemeClr val="tx1"/>
                </a:solidFill>
                <a:latin typeface="Arial" charset="0"/>
                <a:ea typeface="+mn-ea"/>
                <a:cs typeface="Arial" charset="0"/>
              </a:defRPr>
            </a:lvl6pPr>
            <a:lvl7pPr marL="3657509" algn="l" defTabSz="1219170" rtl="0" eaLnBrk="1" latinLnBrk="0" hangingPunct="1">
              <a:defRPr kern="1200">
                <a:solidFill>
                  <a:schemeClr val="tx1"/>
                </a:solidFill>
                <a:latin typeface="Arial" charset="0"/>
                <a:ea typeface="+mn-ea"/>
                <a:cs typeface="Arial" charset="0"/>
              </a:defRPr>
            </a:lvl7pPr>
            <a:lvl8pPr marL="4267093" algn="l" defTabSz="1219170" rtl="0" eaLnBrk="1" latinLnBrk="0" hangingPunct="1">
              <a:defRPr kern="1200">
                <a:solidFill>
                  <a:schemeClr val="tx1"/>
                </a:solidFill>
                <a:latin typeface="Arial" charset="0"/>
                <a:ea typeface="+mn-ea"/>
                <a:cs typeface="Arial" charset="0"/>
              </a:defRPr>
            </a:lvl8pPr>
            <a:lvl9pPr marL="4876678" algn="l" defTabSz="1219170" rtl="0" eaLnBrk="1" latinLnBrk="0" hangingPunct="1">
              <a:defRPr kern="1200">
                <a:solidFill>
                  <a:schemeClr val="tx1"/>
                </a:solidFill>
                <a:latin typeface="Arial" charset="0"/>
                <a:ea typeface="+mn-ea"/>
                <a:cs typeface="Arial" charset="0"/>
              </a:defRPr>
            </a:lvl9pPr>
          </a:lstStyle>
          <a:p>
            <a:pPr defTabSz="1219170" eaLnBrk="0" hangingPunct="0"/>
            <a:fld id="{0EB3E5AF-D5C2-496C-A08C-C1F7B0D398D0}" type="slidenum">
              <a:rPr lang="fr-FR">
                <a:solidFill>
                  <a:srgbClr val="000066"/>
                </a:solidFill>
                <a:latin typeface="Calibri"/>
              </a:rPr>
              <a:pPr defTabSz="1219170" eaLnBrk="0" hangingPunct="0"/>
              <a:t>18</a:t>
            </a:fld>
            <a:endParaRPr lang="fr-FR">
              <a:solidFill>
                <a:srgbClr val="000066"/>
              </a:solidFill>
              <a:latin typeface="Calibri"/>
            </a:endParaRPr>
          </a:p>
        </p:txBody>
      </p:sp>
      <p:sp>
        <p:nvSpPr>
          <p:cNvPr id="5" name="Espace réservé du numéro de diapositive 3">
            <a:extLst>
              <a:ext uri="{FF2B5EF4-FFF2-40B4-BE49-F238E27FC236}">
                <a16:creationId xmlns:a16="http://schemas.microsoft.com/office/drawing/2014/main" id="{CF7AEBDF-0ECE-433A-BFF7-A19D361297DE}"/>
              </a:ext>
            </a:extLst>
          </p:cNvPr>
          <p:cNvSpPr txBox="1">
            <a:spLocks/>
          </p:cNvSpPr>
          <p:nvPr/>
        </p:nvSpPr>
        <p:spPr>
          <a:xfrm>
            <a:off x="11298722" y="6329374"/>
            <a:ext cx="727444" cy="486833"/>
          </a:xfrm>
          <a:prstGeom prst="rect">
            <a:avLst/>
          </a:prstGeom>
        </p:spPr>
        <p:txBody>
          <a:bodyPr vert="horz" lIns="122079" tIns="61039" rIns="122079" bIns="61039" rtlCol="0" anchor="ctr"/>
          <a:lstStyle>
            <a:defPPr>
              <a:defRPr lang="fr-FR"/>
            </a:defPPr>
            <a:lvl1pPr algn="r" rtl="0" eaLnBrk="0" fontAlgn="base" hangingPunct="0">
              <a:spcBef>
                <a:spcPct val="0"/>
              </a:spcBef>
              <a:spcAft>
                <a:spcPct val="0"/>
              </a:spcAft>
              <a:defRPr sz="1100" kern="1200">
                <a:solidFill>
                  <a:schemeClr val="tx1"/>
                </a:solidFill>
                <a:latin typeface="+mn-lt"/>
                <a:ea typeface="+mn-ea"/>
                <a:cs typeface="Arial" charset="0"/>
              </a:defRPr>
            </a:lvl1pPr>
            <a:lvl2pPr marL="457200" algn="l" rtl="0" eaLnBrk="0" fontAlgn="base" hangingPunct="0">
              <a:spcBef>
                <a:spcPct val="0"/>
              </a:spcBef>
              <a:spcAft>
                <a:spcPct val="0"/>
              </a:spcAft>
              <a:defRPr sz="1600" kern="1200">
                <a:solidFill>
                  <a:schemeClr val="tx1"/>
                </a:solidFill>
                <a:latin typeface="Arial" charset="0"/>
                <a:ea typeface="+mn-ea"/>
                <a:cs typeface="Arial" charset="0"/>
              </a:defRPr>
            </a:lvl2pPr>
            <a:lvl3pPr marL="914400" algn="l" rtl="0" eaLnBrk="0" fontAlgn="base" hangingPunct="0">
              <a:spcBef>
                <a:spcPct val="0"/>
              </a:spcBef>
              <a:spcAft>
                <a:spcPct val="0"/>
              </a:spcAft>
              <a:defRPr sz="1600" kern="1200">
                <a:solidFill>
                  <a:schemeClr val="tx1"/>
                </a:solidFill>
                <a:latin typeface="Arial" charset="0"/>
                <a:ea typeface="+mn-ea"/>
                <a:cs typeface="Arial" charset="0"/>
              </a:defRPr>
            </a:lvl3pPr>
            <a:lvl4pPr marL="1371600" algn="l" rtl="0" eaLnBrk="0" fontAlgn="base" hangingPunct="0">
              <a:spcBef>
                <a:spcPct val="0"/>
              </a:spcBef>
              <a:spcAft>
                <a:spcPct val="0"/>
              </a:spcAft>
              <a:defRPr sz="1600" kern="1200">
                <a:solidFill>
                  <a:schemeClr val="tx1"/>
                </a:solidFill>
                <a:latin typeface="Arial" charset="0"/>
                <a:ea typeface="+mn-ea"/>
                <a:cs typeface="Arial" charset="0"/>
              </a:defRPr>
            </a:lvl4pPr>
            <a:lvl5pPr marL="1828800" algn="l" rtl="0" eaLnBrk="0" fontAlgn="base" hangingPunct="0">
              <a:spcBef>
                <a:spcPct val="0"/>
              </a:spcBef>
              <a:spcAft>
                <a:spcPct val="0"/>
              </a:spcAft>
              <a:defRPr sz="1600" kern="1200">
                <a:solidFill>
                  <a:schemeClr val="tx1"/>
                </a:solidFill>
                <a:latin typeface="Arial" charset="0"/>
                <a:ea typeface="+mn-ea"/>
                <a:cs typeface="Arial" charset="0"/>
              </a:defRPr>
            </a:lvl5pPr>
            <a:lvl6pPr marL="2286000" algn="l" defTabSz="914400" rtl="0" eaLnBrk="1" latinLnBrk="0" hangingPunct="1">
              <a:defRPr sz="1600" kern="1200">
                <a:solidFill>
                  <a:schemeClr val="tx1"/>
                </a:solidFill>
                <a:latin typeface="Arial" charset="0"/>
                <a:ea typeface="+mn-ea"/>
                <a:cs typeface="Arial" charset="0"/>
              </a:defRPr>
            </a:lvl6pPr>
            <a:lvl7pPr marL="2743200" algn="l" defTabSz="914400" rtl="0" eaLnBrk="1" latinLnBrk="0" hangingPunct="1">
              <a:defRPr sz="1600" kern="1200">
                <a:solidFill>
                  <a:schemeClr val="tx1"/>
                </a:solidFill>
                <a:latin typeface="Arial" charset="0"/>
                <a:ea typeface="+mn-ea"/>
                <a:cs typeface="Arial" charset="0"/>
              </a:defRPr>
            </a:lvl7pPr>
            <a:lvl8pPr marL="3200400" algn="l" defTabSz="914400" rtl="0" eaLnBrk="1" latinLnBrk="0" hangingPunct="1">
              <a:defRPr sz="1600" kern="1200">
                <a:solidFill>
                  <a:schemeClr val="tx1"/>
                </a:solidFill>
                <a:latin typeface="Arial" charset="0"/>
                <a:ea typeface="+mn-ea"/>
                <a:cs typeface="Arial" charset="0"/>
              </a:defRPr>
            </a:lvl8pPr>
            <a:lvl9pPr marL="3657600" algn="l" defTabSz="914400" rtl="0" eaLnBrk="1" latinLnBrk="0" hangingPunct="1">
              <a:defRPr sz="1600" kern="1200">
                <a:solidFill>
                  <a:schemeClr val="tx1"/>
                </a:solidFill>
                <a:latin typeface="Arial" charset="0"/>
                <a:ea typeface="+mn-ea"/>
                <a:cs typeface="Arial" charset="0"/>
              </a:defRPr>
            </a:lvl9pPr>
          </a:lstStyle>
          <a:p>
            <a:pPr defTabSz="1219170"/>
            <a:fld id="{0EB3E5AF-D5C2-496C-A08C-C1F7B0D398D0}" type="slidenum">
              <a:rPr lang="fr-FR" sz="1467">
                <a:solidFill>
                  <a:srgbClr val="000066"/>
                </a:solidFill>
                <a:latin typeface="Calibri"/>
              </a:rPr>
              <a:pPr defTabSz="1219170"/>
              <a:t>18</a:t>
            </a:fld>
            <a:endParaRPr lang="fr-FR" sz="1467">
              <a:solidFill>
                <a:srgbClr val="000066"/>
              </a:solidFill>
              <a:latin typeface="Calibri"/>
            </a:endParaRPr>
          </a:p>
        </p:txBody>
      </p:sp>
      <p:sp>
        <p:nvSpPr>
          <p:cNvPr id="8" name="ZoneTexte 7">
            <a:extLst>
              <a:ext uri="{FF2B5EF4-FFF2-40B4-BE49-F238E27FC236}">
                <a16:creationId xmlns:a16="http://schemas.microsoft.com/office/drawing/2014/main" id="{F520A7E4-8C80-430C-821E-E41A5A057ACB}"/>
              </a:ext>
            </a:extLst>
          </p:cNvPr>
          <p:cNvSpPr txBox="1"/>
          <p:nvPr/>
        </p:nvSpPr>
        <p:spPr>
          <a:xfrm>
            <a:off x="254000" y="0"/>
            <a:ext cx="2628540" cy="400110"/>
          </a:xfrm>
          <a:prstGeom prst="rect">
            <a:avLst/>
          </a:prstGeom>
          <a:noFill/>
        </p:spPr>
        <p:txBody>
          <a:bodyPr wrap="none" rtlCol="0">
            <a:spAutoFit/>
          </a:bodyPr>
          <a:lstStyle/>
          <a:p>
            <a:r>
              <a:rPr lang="hu-HU" sz="2000" dirty="0">
                <a:solidFill>
                  <a:srgbClr val="023466"/>
                </a:solidFill>
                <a:latin typeface="+mj-lt"/>
                <a:ea typeface="+mj-ea"/>
                <a:cs typeface="+mj-cs"/>
              </a:rPr>
              <a:t>Pernod Ricard Hungary</a:t>
            </a:r>
            <a:endParaRPr lang="fr-FR" sz="2000" dirty="0">
              <a:solidFill>
                <a:srgbClr val="023466"/>
              </a:solidFill>
              <a:latin typeface="+mj-lt"/>
              <a:ea typeface="+mj-ea"/>
              <a:cs typeface="+mj-cs"/>
            </a:endParaRPr>
          </a:p>
        </p:txBody>
      </p:sp>
      <p:sp>
        <p:nvSpPr>
          <p:cNvPr id="6" name="ZoneTexte 7">
            <a:extLst>
              <a:ext uri="{FF2B5EF4-FFF2-40B4-BE49-F238E27FC236}">
                <a16:creationId xmlns:a16="http://schemas.microsoft.com/office/drawing/2014/main" id="{A2C8BF2F-5370-4960-81F2-69B1C9AA21A8}"/>
              </a:ext>
            </a:extLst>
          </p:cNvPr>
          <p:cNvSpPr txBox="1"/>
          <p:nvPr/>
        </p:nvSpPr>
        <p:spPr>
          <a:xfrm>
            <a:off x="319741" y="993296"/>
            <a:ext cx="11706425" cy="5663089"/>
          </a:xfrm>
          <a:prstGeom prst="rect">
            <a:avLst/>
          </a:prstGeom>
          <a:noFill/>
        </p:spPr>
        <p:txBody>
          <a:bodyPr wrap="square" rtlCol="0">
            <a:spAutoFit/>
          </a:bodyPr>
          <a:lstStyle/>
          <a:p>
            <a:pPr marL="514350" indent="-514350">
              <a:buFont typeface="+mj-lt"/>
              <a:buAutoNum type="alphaLcParenR" startAt="4"/>
            </a:pPr>
            <a:r>
              <a:rPr lang="hu-HU" sz="2000" b="1" dirty="0">
                <a:solidFill>
                  <a:srgbClr val="023466"/>
                </a:solidFill>
                <a:latin typeface="+mj-lt"/>
                <a:ea typeface="+mj-ea"/>
                <a:cs typeface="+mj-cs"/>
              </a:rPr>
              <a:t>Tipikus problémás helyzetek</a:t>
            </a:r>
          </a:p>
          <a:p>
            <a:pPr marL="971550" lvl="1" indent="-514350">
              <a:buFont typeface="Arial" panose="020B0604020202020204" pitchFamily="34" charset="0"/>
              <a:buChar char="•"/>
            </a:pPr>
            <a:r>
              <a:rPr lang="hu-HU" dirty="0">
                <a:solidFill>
                  <a:srgbClr val="023466"/>
                </a:solidFill>
                <a:latin typeface="+mj-lt"/>
                <a:ea typeface="+mj-ea"/>
                <a:cs typeface="+mj-cs"/>
              </a:rPr>
              <a:t>Ünneplő csoportok / „legénybúcsúk” („leánybúcsúk”)</a:t>
            </a:r>
          </a:p>
          <a:p>
            <a:pPr marL="1428750" lvl="2" indent="-514350">
              <a:buFont typeface="Arial" panose="020B0604020202020204" pitchFamily="34" charset="0"/>
              <a:buChar char="•"/>
            </a:pPr>
            <a:r>
              <a:rPr lang="hu-HU" dirty="0">
                <a:solidFill>
                  <a:srgbClr val="023466"/>
                </a:solidFill>
                <a:latin typeface="+mj-lt"/>
                <a:ea typeface="+mj-ea"/>
                <a:cs typeface="+mj-cs"/>
              </a:rPr>
              <a:t>beszéljen velük amikor megérkeznek és fektesse le az alapszabályokat, pl. nincs italos játék, tartsák alacsonyan a hangerőt, </a:t>
            </a:r>
          </a:p>
          <a:p>
            <a:pPr marL="1428750" lvl="2" indent="-514350">
              <a:buFont typeface="Arial" panose="020B0604020202020204" pitchFamily="34" charset="0"/>
              <a:buChar char="•"/>
            </a:pPr>
            <a:r>
              <a:rPr lang="hu-HU" dirty="0">
                <a:solidFill>
                  <a:srgbClr val="023466"/>
                </a:solidFill>
                <a:latin typeface="+mj-lt"/>
                <a:ea typeface="+mj-ea"/>
                <a:cs typeface="+mj-cs"/>
              </a:rPr>
              <a:t>építsen ki korán egy kapcsolatot, így könnyebb lesz beszélni velük később – tudja meg, hogy mit ünnepelnek</a:t>
            </a:r>
          </a:p>
          <a:p>
            <a:pPr marL="1428750" lvl="2" indent="-514350">
              <a:buFont typeface="Arial" panose="020B0604020202020204" pitchFamily="34" charset="0"/>
              <a:buChar char="•"/>
            </a:pPr>
            <a:r>
              <a:rPr lang="hu-HU" dirty="0">
                <a:solidFill>
                  <a:srgbClr val="023466"/>
                </a:solidFill>
                <a:latin typeface="+mj-lt"/>
                <a:ea typeface="+mj-ea"/>
                <a:cs typeface="+mj-cs"/>
              </a:rPr>
              <a:t>foglaljon le nekik egy külön területet, ha lehetséges, elkerülve más vendégek felbosszantását</a:t>
            </a:r>
          </a:p>
          <a:p>
            <a:pPr marL="1428750" lvl="2" indent="-514350">
              <a:buFont typeface="Arial" panose="020B0604020202020204" pitchFamily="34" charset="0"/>
              <a:buChar char="•"/>
            </a:pPr>
            <a:r>
              <a:rPr lang="hu-HU" dirty="0">
                <a:solidFill>
                  <a:srgbClr val="023466"/>
                </a:solidFill>
                <a:latin typeface="+mj-lt"/>
                <a:ea typeface="+mj-ea"/>
                <a:cs typeface="+mj-cs"/>
              </a:rPr>
              <a:t>azonosítsa be a vezetőt és tegye őt felelőssé a csoport viselkedéséért</a:t>
            </a:r>
          </a:p>
          <a:p>
            <a:pPr marL="1428750" lvl="2" indent="-514350">
              <a:buFont typeface="Arial" panose="020B0604020202020204" pitchFamily="34" charset="0"/>
              <a:buChar char="•"/>
            </a:pPr>
            <a:r>
              <a:rPr lang="hu-HU" dirty="0">
                <a:solidFill>
                  <a:srgbClr val="023466"/>
                </a:solidFill>
                <a:latin typeface="+mj-lt"/>
                <a:ea typeface="+mj-ea"/>
                <a:cs typeface="+mj-cs"/>
              </a:rPr>
              <a:t>figyelje az általuk elfogyasztott alkoholmennyiséget</a:t>
            </a:r>
          </a:p>
          <a:p>
            <a:pPr marL="1428750" lvl="2" indent="-514350">
              <a:buFont typeface="Arial" panose="020B0604020202020204" pitchFamily="34" charset="0"/>
              <a:buChar char="•"/>
            </a:pPr>
            <a:r>
              <a:rPr lang="hu-HU" dirty="0">
                <a:solidFill>
                  <a:srgbClr val="023466"/>
                </a:solidFill>
                <a:latin typeface="+mj-lt"/>
                <a:ea typeface="+mj-ea"/>
                <a:cs typeface="+mj-cs"/>
              </a:rPr>
              <a:t>beszéljen az egyénekkel a pultnál</a:t>
            </a:r>
          </a:p>
          <a:p>
            <a:pPr marL="1428750" lvl="2" indent="-514350">
              <a:buFont typeface="Arial" panose="020B0604020202020204" pitchFamily="34" charset="0"/>
              <a:buChar char="•"/>
            </a:pPr>
            <a:r>
              <a:rPr lang="hu-HU" dirty="0">
                <a:solidFill>
                  <a:srgbClr val="023466"/>
                </a:solidFill>
                <a:latin typeface="+mj-lt"/>
                <a:ea typeface="+mj-ea"/>
                <a:cs typeface="+mj-cs"/>
              </a:rPr>
              <a:t>tegye nyilvánvalóvá, hogy ha egy ember bajt csinál, mindannyiuknak mennie kell.</a:t>
            </a:r>
          </a:p>
          <a:p>
            <a:pPr marL="971550" lvl="1" indent="-514350">
              <a:buFont typeface="Arial" panose="020B0604020202020204" pitchFamily="34" charset="0"/>
              <a:buChar char="•"/>
            </a:pPr>
            <a:r>
              <a:rPr lang="hu-HU" dirty="0">
                <a:solidFill>
                  <a:srgbClr val="023466"/>
                </a:solidFill>
                <a:latin typeface="+mj-lt"/>
                <a:ea typeface="+mj-ea"/>
                <a:cs typeface="+mj-cs"/>
              </a:rPr>
              <a:t>Társaságon belüli hangos viták</a:t>
            </a:r>
          </a:p>
          <a:p>
            <a:pPr marL="1428750" lvl="2" indent="-514350">
              <a:buFont typeface="Arial" panose="020B0604020202020204" pitchFamily="34" charset="0"/>
              <a:buChar char="•"/>
            </a:pPr>
            <a:r>
              <a:rPr lang="hu-HU" dirty="0">
                <a:solidFill>
                  <a:srgbClr val="023466"/>
                </a:solidFill>
                <a:latin typeface="+mj-lt"/>
                <a:ea typeface="+mj-ea"/>
                <a:cs typeface="+mj-cs"/>
              </a:rPr>
              <a:t>menjen oda az asztalhoz és kérdezze meg, hogy minden rendben van-e; figyelem és a tény, hogy észrevette a vitát a leggyakrabban elegendő a vendégek lenyugvásához vagy távozásához.</a:t>
            </a:r>
          </a:p>
          <a:p>
            <a:pPr marL="1428750" lvl="2" indent="-514350">
              <a:buFont typeface="Arial" panose="020B0604020202020204" pitchFamily="34" charset="0"/>
              <a:buChar char="•"/>
            </a:pPr>
            <a:r>
              <a:rPr lang="hu-HU" dirty="0">
                <a:solidFill>
                  <a:srgbClr val="023466"/>
                </a:solidFill>
                <a:latin typeface="+mj-lt"/>
                <a:ea typeface="+mj-ea"/>
                <a:cs typeface="+mj-cs"/>
              </a:rPr>
              <a:t>ha fennmarad a rossz hangulat és/vagy hangosabbá válik a vita, még egyszer meg kell kérdezni, hogy rendben vannak-e</a:t>
            </a:r>
          </a:p>
          <a:p>
            <a:pPr marL="1428750" lvl="2" indent="-514350">
              <a:buFont typeface="Arial" panose="020B0604020202020204" pitchFamily="34" charset="0"/>
              <a:buChar char="•"/>
            </a:pPr>
            <a:r>
              <a:rPr lang="hu-HU" dirty="0">
                <a:solidFill>
                  <a:srgbClr val="023466"/>
                </a:solidFill>
                <a:latin typeface="+mj-lt"/>
                <a:ea typeface="+mj-ea"/>
                <a:cs typeface="+mj-cs"/>
              </a:rPr>
              <a:t>jelezze, hogy nem ez a megfelelő hely a haragjukra/vitájukra</a:t>
            </a:r>
          </a:p>
          <a:p>
            <a:pPr marL="1428750" lvl="2" indent="-514350">
              <a:buFont typeface="Arial" panose="020B0604020202020204" pitchFamily="34" charset="0"/>
              <a:buChar char="•"/>
            </a:pPr>
            <a:r>
              <a:rPr lang="hu-HU" dirty="0">
                <a:solidFill>
                  <a:srgbClr val="023466"/>
                </a:solidFill>
                <a:latin typeface="+mj-lt"/>
                <a:ea typeface="+mj-ea"/>
                <a:cs typeface="+mj-cs"/>
              </a:rPr>
              <a:t>tudassa velük, hogy ha nem tudják félretenni a haragjukat, távozniuk kell</a:t>
            </a:r>
          </a:p>
          <a:p>
            <a:pPr marL="1428750" lvl="2" indent="-514350">
              <a:buFont typeface="Arial" panose="020B0604020202020204" pitchFamily="34" charset="0"/>
              <a:buChar char="•"/>
            </a:pPr>
            <a:r>
              <a:rPr lang="hu-HU" dirty="0">
                <a:solidFill>
                  <a:srgbClr val="023466"/>
                </a:solidFill>
                <a:latin typeface="+mj-lt"/>
                <a:ea typeface="+mj-ea"/>
                <a:cs typeface="+mj-cs"/>
              </a:rPr>
              <a:t>mindig maradjon semleges</a:t>
            </a:r>
          </a:p>
          <a:p>
            <a:pPr marL="1428750" lvl="2" indent="-514350">
              <a:buFont typeface="Arial" panose="020B0604020202020204" pitchFamily="34" charset="0"/>
              <a:buChar char="•"/>
            </a:pPr>
            <a:r>
              <a:rPr lang="hu-HU" dirty="0">
                <a:solidFill>
                  <a:srgbClr val="023466"/>
                </a:solidFill>
                <a:latin typeface="+mj-lt"/>
                <a:ea typeface="+mj-ea"/>
                <a:cs typeface="+mj-cs"/>
              </a:rPr>
              <a:t>személytelenítse a helyzetet annak tudatosításával, hogy ez az ön munkája/a háziszabályzat és nincs benne semmi személyes</a:t>
            </a:r>
          </a:p>
        </p:txBody>
      </p:sp>
    </p:spTree>
    <p:extLst>
      <p:ext uri="{BB962C8B-B14F-4D97-AF65-F5344CB8AC3E}">
        <p14:creationId xmlns:p14="http://schemas.microsoft.com/office/powerpoint/2010/main" val="184965318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C07440F5-4A68-476E-A4D5-E130C3223BC8}"/>
              </a:ext>
            </a:extLst>
          </p:cNvPr>
          <p:cNvSpPr>
            <a:spLocks noGrp="1"/>
          </p:cNvSpPr>
          <p:nvPr>
            <p:ph type="title"/>
          </p:nvPr>
        </p:nvSpPr>
        <p:spPr/>
        <p:txBody>
          <a:bodyPr/>
          <a:lstStyle/>
          <a:p>
            <a:r>
              <a:rPr lang="nl-NL" b="1" dirty="0"/>
              <a:t>4. fejezet: Emberekkel való bánásmód</a:t>
            </a:r>
            <a:r>
              <a:rPr lang="hu-HU" b="1" dirty="0"/>
              <a:t>, folyt.2</a:t>
            </a:r>
            <a:r>
              <a:rPr lang="nl-NL" b="1" dirty="0"/>
              <a:t> </a:t>
            </a:r>
            <a:endParaRPr lang="en-US" b="1" dirty="0"/>
          </a:p>
        </p:txBody>
      </p:sp>
      <p:sp>
        <p:nvSpPr>
          <p:cNvPr id="4" name="Espace réservé du numéro de diapositive 3">
            <a:extLst>
              <a:ext uri="{FF2B5EF4-FFF2-40B4-BE49-F238E27FC236}">
                <a16:creationId xmlns:a16="http://schemas.microsoft.com/office/drawing/2014/main" id="{1284DB01-732C-496E-AB43-8DE56314CCC7}"/>
              </a:ext>
            </a:extLst>
          </p:cNvPr>
          <p:cNvSpPr>
            <a:spLocks noGrp="1"/>
          </p:cNvSpPr>
          <p:nvPr>
            <p:ph type="sldNum" sz="quarter" idx="12"/>
          </p:nvPr>
        </p:nvSpPr>
        <p:spPr>
          <a:xfrm>
            <a:off x="-189217" y="8479096"/>
            <a:ext cx="727444" cy="486833"/>
          </a:xfrm>
          <a:prstGeom prst="rect">
            <a:avLst/>
          </a:prstGeom>
        </p:spPr>
        <p:txBody>
          <a:bodyPr vert="horz" lIns="122079" tIns="61039" rIns="122079" bIns="61039" rtlCol="0" anchor="ctr"/>
          <a:lstStyle>
            <a:defPPr>
              <a:defRPr lang="fr-FR"/>
            </a:defPPr>
            <a:lvl1pPr algn="r" rtl="0" fontAlgn="base">
              <a:spcBef>
                <a:spcPct val="0"/>
              </a:spcBef>
              <a:spcAft>
                <a:spcPct val="0"/>
              </a:spcAft>
              <a:defRPr sz="1467" kern="1200">
                <a:solidFill>
                  <a:schemeClr val="tx1"/>
                </a:solidFill>
                <a:latin typeface="+mn-lt"/>
                <a:ea typeface="+mn-ea"/>
                <a:cs typeface="Arial" charset="0"/>
              </a:defRPr>
            </a:lvl1pPr>
            <a:lvl2pPr marL="609585" algn="l" rtl="0" fontAlgn="base">
              <a:spcBef>
                <a:spcPct val="0"/>
              </a:spcBef>
              <a:spcAft>
                <a:spcPct val="0"/>
              </a:spcAft>
              <a:defRPr kern="1200">
                <a:solidFill>
                  <a:schemeClr val="tx1"/>
                </a:solidFill>
                <a:latin typeface="Arial" charset="0"/>
                <a:ea typeface="+mn-ea"/>
                <a:cs typeface="Arial" charset="0"/>
              </a:defRPr>
            </a:lvl2pPr>
            <a:lvl3pPr marL="1219170" algn="l" rtl="0" fontAlgn="base">
              <a:spcBef>
                <a:spcPct val="0"/>
              </a:spcBef>
              <a:spcAft>
                <a:spcPct val="0"/>
              </a:spcAft>
              <a:defRPr kern="1200">
                <a:solidFill>
                  <a:schemeClr val="tx1"/>
                </a:solidFill>
                <a:latin typeface="Arial" charset="0"/>
                <a:ea typeface="+mn-ea"/>
                <a:cs typeface="Arial" charset="0"/>
              </a:defRPr>
            </a:lvl3pPr>
            <a:lvl4pPr marL="1828754" algn="l" rtl="0" fontAlgn="base">
              <a:spcBef>
                <a:spcPct val="0"/>
              </a:spcBef>
              <a:spcAft>
                <a:spcPct val="0"/>
              </a:spcAft>
              <a:defRPr kern="1200">
                <a:solidFill>
                  <a:schemeClr val="tx1"/>
                </a:solidFill>
                <a:latin typeface="Arial" charset="0"/>
                <a:ea typeface="+mn-ea"/>
                <a:cs typeface="Arial" charset="0"/>
              </a:defRPr>
            </a:lvl4pPr>
            <a:lvl5pPr marL="2438339" algn="l" rtl="0" fontAlgn="base">
              <a:spcBef>
                <a:spcPct val="0"/>
              </a:spcBef>
              <a:spcAft>
                <a:spcPct val="0"/>
              </a:spcAft>
              <a:defRPr kern="1200">
                <a:solidFill>
                  <a:schemeClr val="tx1"/>
                </a:solidFill>
                <a:latin typeface="Arial" charset="0"/>
                <a:ea typeface="+mn-ea"/>
                <a:cs typeface="Arial" charset="0"/>
              </a:defRPr>
            </a:lvl5pPr>
            <a:lvl6pPr marL="3047924" algn="l" defTabSz="1219170" rtl="0" eaLnBrk="1" latinLnBrk="0" hangingPunct="1">
              <a:defRPr kern="1200">
                <a:solidFill>
                  <a:schemeClr val="tx1"/>
                </a:solidFill>
                <a:latin typeface="Arial" charset="0"/>
                <a:ea typeface="+mn-ea"/>
                <a:cs typeface="Arial" charset="0"/>
              </a:defRPr>
            </a:lvl6pPr>
            <a:lvl7pPr marL="3657509" algn="l" defTabSz="1219170" rtl="0" eaLnBrk="1" latinLnBrk="0" hangingPunct="1">
              <a:defRPr kern="1200">
                <a:solidFill>
                  <a:schemeClr val="tx1"/>
                </a:solidFill>
                <a:latin typeface="Arial" charset="0"/>
                <a:ea typeface="+mn-ea"/>
                <a:cs typeface="Arial" charset="0"/>
              </a:defRPr>
            </a:lvl7pPr>
            <a:lvl8pPr marL="4267093" algn="l" defTabSz="1219170" rtl="0" eaLnBrk="1" latinLnBrk="0" hangingPunct="1">
              <a:defRPr kern="1200">
                <a:solidFill>
                  <a:schemeClr val="tx1"/>
                </a:solidFill>
                <a:latin typeface="Arial" charset="0"/>
                <a:ea typeface="+mn-ea"/>
                <a:cs typeface="Arial" charset="0"/>
              </a:defRPr>
            </a:lvl8pPr>
            <a:lvl9pPr marL="4876678" algn="l" defTabSz="1219170" rtl="0" eaLnBrk="1" latinLnBrk="0" hangingPunct="1">
              <a:defRPr kern="1200">
                <a:solidFill>
                  <a:schemeClr val="tx1"/>
                </a:solidFill>
                <a:latin typeface="Arial" charset="0"/>
                <a:ea typeface="+mn-ea"/>
                <a:cs typeface="Arial" charset="0"/>
              </a:defRPr>
            </a:lvl9pPr>
          </a:lstStyle>
          <a:p>
            <a:pPr defTabSz="1219170" eaLnBrk="0" hangingPunct="0"/>
            <a:fld id="{0EB3E5AF-D5C2-496C-A08C-C1F7B0D398D0}" type="slidenum">
              <a:rPr lang="fr-FR">
                <a:solidFill>
                  <a:srgbClr val="000066"/>
                </a:solidFill>
                <a:latin typeface="Calibri"/>
              </a:rPr>
              <a:pPr defTabSz="1219170" eaLnBrk="0" hangingPunct="0"/>
              <a:t>19</a:t>
            </a:fld>
            <a:endParaRPr lang="fr-FR">
              <a:solidFill>
                <a:srgbClr val="000066"/>
              </a:solidFill>
              <a:latin typeface="Calibri"/>
            </a:endParaRPr>
          </a:p>
        </p:txBody>
      </p:sp>
      <p:sp>
        <p:nvSpPr>
          <p:cNvPr id="5" name="Espace réservé du numéro de diapositive 3">
            <a:extLst>
              <a:ext uri="{FF2B5EF4-FFF2-40B4-BE49-F238E27FC236}">
                <a16:creationId xmlns:a16="http://schemas.microsoft.com/office/drawing/2014/main" id="{CF7AEBDF-0ECE-433A-BFF7-A19D361297DE}"/>
              </a:ext>
            </a:extLst>
          </p:cNvPr>
          <p:cNvSpPr txBox="1">
            <a:spLocks/>
          </p:cNvSpPr>
          <p:nvPr/>
        </p:nvSpPr>
        <p:spPr>
          <a:xfrm>
            <a:off x="11298722" y="6329374"/>
            <a:ext cx="727444" cy="486833"/>
          </a:xfrm>
          <a:prstGeom prst="rect">
            <a:avLst/>
          </a:prstGeom>
        </p:spPr>
        <p:txBody>
          <a:bodyPr vert="horz" lIns="122079" tIns="61039" rIns="122079" bIns="61039" rtlCol="0" anchor="ctr"/>
          <a:lstStyle>
            <a:defPPr>
              <a:defRPr lang="fr-FR"/>
            </a:defPPr>
            <a:lvl1pPr algn="r" rtl="0" eaLnBrk="0" fontAlgn="base" hangingPunct="0">
              <a:spcBef>
                <a:spcPct val="0"/>
              </a:spcBef>
              <a:spcAft>
                <a:spcPct val="0"/>
              </a:spcAft>
              <a:defRPr sz="1100" kern="1200">
                <a:solidFill>
                  <a:schemeClr val="tx1"/>
                </a:solidFill>
                <a:latin typeface="+mn-lt"/>
                <a:ea typeface="+mn-ea"/>
                <a:cs typeface="Arial" charset="0"/>
              </a:defRPr>
            </a:lvl1pPr>
            <a:lvl2pPr marL="457200" algn="l" rtl="0" eaLnBrk="0" fontAlgn="base" hangingPunct="0">
              <a:spcBef>
                <a:spcPct val="0"/>
              </a:spcBef>
              <a:spcAft>
                <a:spcPct val="0"/>
              </a:spcAft>
              <a:defRPr sz="1600" kern="1200">
                <a:solidFill>
                  <a:schemeClr val="tx1"/>
                </a:solidFill>
                <a:latin typeface="Arial" charset="0"/>
                <a:ea typeface="+mn-ea"/>
                <a:cs typeface="Arial" charset="0"/>
              </a:defRPr>
            </a:lvl2pPr>
            <a:lvl3pPr marL="914400" algn="l" rtl="0" eaLnBrk="0" fontAlgn="base" hangingPunct="0">
              <a:spcBef>
                <a:spcPct val="0"/>
              </a:spcBef>
              <a:spcAft>
                <a:spcPct val="0"/>
              </a:spcAft>
              <a:defRPr sz="1600" kern="1200">
                <a:solidFill>
                  <a:schemeClr val="tx1"/>
                </a:solidFill>
                <a:latin typeface="Arial" charset="0"/>
                <a:ea typeface="+mn-ea"/>
                <a:cs typeface="Arial" charset="0"/>
              </a:defRPr>
            </a:lvl3pPr>
            <a:lvl4pPr marL="1371600" algn="l" rtl="0" eaLnBrk="0" fontAlgn="base" hangingPunct="0">
              <a:spcBef>
                <a:spcPct val="0"/>
              </a:spcBef>
              <a:spcAft>
                <a:spcPct val="0"/>
              </a:spcAft>
              <a:defRPr sz="1600" kern="1200">
                <a:solidFill>
                  <a:schemeClr val="tx1"/>
                </a:solidFill>
                <a:latin typeface="Arial" charset="0"/>
                <a:ea typeface="+mn-ea"/>
                <a:cs typeface="Arial" charset="0"/>
              </a:defRPr>
            </a:lvl4pPr>
            <a:lvl5pPr marL="1828800" algn="l" rtl="0" eaLnBrk="0" fontAlgn="base" hangingPunct="0">
              <a:spcBef>
                <a:spcPct val="0"/>
              </a:spcBef>
              <a:spcAft>
                <a:spcPct val="0"/>
              </a:spcAft>
              <a:defRPr sz="1600" kern="1200">
                <a:solidFill>
                  <a:schemeClr val="tx1"/>
                </a:solidFill>
                <a:latin typeface="Arial" charset="0"/>
                <a:ea typeface="+mn-ea"/>
                <a:cs typeface="Arial" charset="0"/>
              </a:defRPr>
            </a:lvl5pPr>
            <a:lvl6pPr marL="2286000" algn="l" defTabSz="914400" rtl="0" eaLnBrk="1" latinLnBrk="0" hangingPunct="1">
              <a:defRPr sz="1600" kern="1200">
                <a:solidFill>
                  <a:schemeClr val="tx1"/>
                </a:solidFill>
                <a:latin typeface="Arial" charset="0"/>
                <a:ea typeface="+mn-ea"/>
                <a:cs typeface="Arial" charset="0"/>
              </a:defRPr>
            </a:lvl6pPr>
            <a:lvl7pPr marL="2743200" algn="l" defTabSz="914400" rtl="0" eaLnBrk="1" latinLnBrk="0" hangingPunct="1">
              <a:defRPr sz="1600" kern="1200">
                <a:solidFill>
                  <a:schemeClr val="tx1"/>
                </a:solidFill>
                <a:latin typeface="Arial" charset="0"/>
                <a:ea typeface="+mn-ea"/>
                <a:cs typeface="Arial" charset="0"/>
              </a:defRPr>
            </a:lvl7pPr>
            <a:lvl8pPr marL="3200400" algn="l" defTabSz="914400" rtl="0" eaLnBrk="1" latinLnBrk="0" hangingPunct="1">
              <a:defRPr sz="1600" kern="1200">
                <a:solidFill>
                  <a:schemeClr val="tx1"/>
                </a:solidFill>
                <a:latin typeface="Arial" charset="0"/>
                <a:ea typeface="+mn-ea"/>
                <a:cs typeface="Arial" charset="0"/>
              </a:defRPr>
            </a:lvl8pPr>
            <a:lvl9pPr marL="3657600" algn="l" defTabSz="914400" rtl="0" eaLnBrk="1" latinLnBrk="0" hangingPunct="1">
              <a:defRPr sz="1600" kern="1200">
                <a:solidFill>
                  <a:schemeClr val="tx1"/>
                </a:solidFill>
                <a:latin typeface="Arial" charset="0"/>
                <a:ea typeface="+mn-ea"/>
                <a:cs typeface="Arial" charset="0"/>
              </a:defRPr>
            </a:lvl9pPr>
          </a:lstStyle>
          <a:p>
            <a:pPr defTabSz="1219170"/>
            <a:fld id="{0EB3E5AF-D5C2-496C-A08C-C1F7B0D398D0}" type="slidenum">
              <a:rPr lang="fr-FR" sz="1467">
                <a:solidFill>
                  <a:srgbClr val="000066"/>
                </a:solidFill>
                <a:latin typeface="Calibri"/>
              </a:rPr>
              <a:pPr defTabSz="1219170"/>
              <a:t>19</a:t>
            </a:fld>
            <a:endParaRPr lang="fr-FR" sz="1467">
              <a:solidFill>
                <a:srgbClr val="000066"/>
              </a:solidFill>
              <a:latin typeface="Calibri"/>
            </a:endParaRPr>
          </a:p>
        </p:txBody>
      </p:sp>
      <p:sp>
        <p:nvSpPr>
          <p:cNvPr id="8" name="ZoneTexte 7">
            <a:extLst>
              <a:ext uri="{FF2B5EF4-FFF2-40B4-BE49-F238E27FC236}">
                <a16:creationId xmlns:a16="http://schemas.microsoft.com/office/drawing/2014/main" id="{F520A7E4-8C80-430C-821E-E41A5A057ACB}"/>
              </a:ext>
            </a:extLst>
          </p:cNvPr>
          <p:cNvSpPr txBox="1"/>
          <p:nvPr/>
        </p:nvSpPr>
        <p:spPr>
          <a:xfrm>
            <a:off x="254000" y="0"/>
            <a:ext cx="2628540" cy="400110"/>
          </a:xfrm>
          <a:prstGeom prst="rect">
            <a:avLst/>
          </a:prstGeom>
          <a:noFill/>
        </p:spPr>
        <p:txBody>
          <a:bodyPr wrap="none" rtlCol="0">
            <a:spAutoFit/>
          </a:bodyPr>
          <a:lstStyle/>
          <a:p>
            <a:r>
              <a:rPr lang="hu-HU" sz="2000" dirty="0">
                <a:solidFill>
                  <a:srgbClr val="023466"/>
                </a:solidFill>
                <a:latin typeface="+mj-lt"/>
                <a:ea typeface="+mj-ea"/>
                <a:cs typeface="+mj-cs"/>
              </a:rPr>
              <a:t>Pernod Ricard Hungary</a:t>
            </a:r>
            <a:endParaRPr lang="fr-FR" sz="2000" dirty="0">
              <a:solidFill>
                <a:srgbClr val="023466"/>
              </a:solidFill>
              <a:latin typeface="+mj-lt"/>
              <a:ea typeface="+mj-ea"/>
              <a:cs typeface="+mj-cs"/>
            </a:endParaRPr>
          </a:p>
        </p:txBody>
      </p:sp>
      <p:sp>
        <p:nvSpPr>
          <p:cNvPr id="6" name="ZoneTexte 7">
            <a:extLst>
              <a:ext uri="{FF2B5EF4-FFF2-40B4-BE49-F238E27FC236}">
                <a16:creationId xmlns:a16="http://schemas.microsoft.com/office/drawing/2014/main" id="{A2C8BF2F-5370-4960-81F2-69B1C9AA21A8}"/>
              </a:ext>
            </a:extLst>
          </p:cNvPr>
          <p:cNvSpPr txBox="1"/>
          <p:nvPr/>
        </p:nvSpPr>
        <p:spPr>
          <a:xfrm>
            <a:off x="319741" y="993296"/>
            <a:ext cx="11706425" cy="5663089"/>
          </a:xfrm>
          <a:prstGeom prst="rect">
            <a:avLst/>
          </a:prstGeom>
          <a:noFill/>
        </p:spPr>
        <p:txBody>
          <a:bodyPr wrap="square" rtlCol="0">
            <a:spAutoFit/>
          </a:bodyPr>
          <a:lstStyle/>
          <a:p>
            <a:pPr marL="514350" indent="-514350">
              <a:buFont typeface="+mj-lt"/>
              <a:buAutoNum type="alphaLcParenR" startAt="5"/>
            </a:pPr>
            <a:r>
              <a:rPr lang="hu-HU" sz="2000" b="1" dirty="0">
                <a:solidFill>
                  <a:srgbClr val="023466"/>
                </a:solidFill>
                <a:latin typeface="+mj-lt"/>
                <a:ea typeface="+mj-ea"/>
                <a:cs typeface="+mj-cs"/>
              </a:rPr>
              <a:t>Testbeszéd és távolság</a:t>
            </a:r>
          </a:p>
          <a:p>
            <a:pPr marL="971550" lvl="1" indent="-514350">
              <a:buFont typeface="Arial" panose="020B0604020202020204" pitchFamily="34" charset="0"/>
              <a:buChar char="•"/>
            </a:pPr>
            <a:r>
              <a:rPr lang="hu-HU" dirty="0">
                <a:solidFill>
                  <a:srgbClr val="023466"/>
                </a:solidFill>
                <a:latin typeface="+mj-lt"/>
                <a:ea typeface="+mj-ea"/>
                <a:cs typeface="+mj-cs"/>
              </a:rPr>
              <a:t>Ennek megértése nagyon hasznos lehet a bajok felfedezésében és ezek hatékony kezelésében is. Vonatkozik ez a vendég, de saját testbeszédére is: meg kell próbálni magabiztosnak lennie, nem agresszívnek vagy passzívnak.</a:t>
            </a:r>
          </a:p>
          <a:p>
            <a:pPr marL="971550" lvl="1" indent="-514350">
              <a:buFont typeface="Arial" panose="020B0604020202020204" pitchFamily="34" charset="0"/>
              <a:buChar char="•"/>
            </a:pPr>
            <a:endParaRPr lang="hu-HU" dirty="0">
              <a:solidFill>
                <a:srgbClr val="023466"/>
              </a:solidFill>
              <a:latin typeface="+mj-lt"/>
              <a:ea typeface="+mj-ea"/>
              <a:cs typeface="+mj-cs"/>
            </a:endParaRPr>
          </a:p>
          <a:p>
            <a:pPr marL="971550" lvl="1" indent="-514350">
              <a:buFont typeface="Arial" panose="020B0604020202020204" pitchFamily="34" charset="0"/>
              <a:buChar char="•"/>
            </a:pPr>
            <a:endParaRPr lang="hu-HU" dirty="0">
              <a:solidFill>
                <a:srgbClr val="023466"/>
              </a:solidFill>
              <a:latin typeface="+mj-lt"/>
              <a:ea typeface="+mj-ea"/>
              <a:cs typeface="+mj-cs"/>
            </a:endParaRPr>
          </a:p>
          <a:p>
            <a:pPr marL="971550" lvl="1" indent="-514350">
              <a:buFont typeface="Arial" panose="020B0604020202020204" pitchFamily="34" charset="0"/>
              <a:buChar char="•"/>
            </a:pPr>
            <a:endParaRPr lang="hu-HU" dirty="0">
              <a:solidFill>
                <a:srgbClr val="023466"/>
              </a:solidFill>
              <a:latin typeface="+mj-lt"/>
              <a:ea typeface="+mj-ea"/>
              <a:cs typeface="+mj-cs"/>
            </a:endParaRPr>
          </a:p>
          <a:p>
            <a:pPr marL="971550" lvl="1" indent="-514350">
              <a:buFont typeface="Arial" panose="020B0604020202020204" pitchFamily="34" charset="0"/>
              <a:buChar char="•"/>
            </a:pPr>
            <a:endParaRPr lang="hu-HU" dirty="0">
              <a:solidFill>
                <a:srgbClr val="023466"/>
              </a:solidFill>
              <a:latin typeface="+mj-lt"/>
              <a:ea typeface="+mj-ea"/>
              <a:cs typeface="+mj-cs"/>
            </a:endParaRPr>
          </a:p>
          <a:p>
            <a:pPr marL="971550" lvl="1" indent="-514350">
              <a:buFont typeface="Arial" panose="020B0604020202020204" pitchFamily="34" charset="0"/>
              <a:buChar char="•"/>
            </a:pPr>
            <a:endParaRPr lang="hu-HU" dirty="0">
              <a:solidFill>
                <a:srgbClr val="023466"/>
              </a:solidFill>
              <a:latin typeface="+mj-lt"/>
              <a:ea typeface="+mj-ea"/>
              <a:cs typeface="+mj-cs"/>
            </a:endParaRPr>
          </a:p>
          <a:p>
            <a:pPr marL="971550" lvl="1" indent="-514350">
              <a:buFont typeface="Arial" panose="020B0604020202020204" pitchFamily="34" charset="0"/>
              <a:buChar char="•"/>
            </a:pPr>
            <a:endParaRPr lang="hu-HU" dirty="0">
              <a:solidFill>
                <a:srgbClr val="023466"/>
              </a:solidFill>
              <a:latin typeface="+mj-lt"/>
              <a:ea typeface="+mj-ea"/>
              <a:cs typeface="+mj-cs"/>
            </a:endParaRPr>
          </a:p>
          <a:p>
            <a:pPr marL="971550" lvl="1" indent="-514350">
              <a:buFont typeface="Arial" panose="020B0604020202020204" pitchFamily="34" charset="0"/>
              <a:buChar char="•"/>
            </a:pPr>
            <a:endParaRPr lang="hu-HU" dirty="0">
              <a:solidFill>
                <a:srgbClr val="023466"/>
              </a:solidFill>
              <a:latin typeface="+mj-lt"/>
              <a:ea typeface="+mj-ea"/>
              <a:cs typeface="+mj-cs"/>
            </a:endParaRPr>
          </a:p>
          <a:p>
            <a:pPr marL="971550" lvl="1" indent="-514350">
              <a:buFont typeface="Arial" panose="020B0604020202020204" pitchFamily="34" charset="0"/>
              <a:buChar char="•"/>
            </a:pPr>
            <a:endParaRPr lang="hu-HU" dirty="0">
              <a:solidFill>
                <a:srgbClr val="023466"/>
              </a:solidFill>
              <a:latin typeface="+mj-lt"/>
              <a:ea typeface="+mj-ea"/>
              <a:cs typeface="+mj-cs"/>
            </a:endParaRPr>
          </a:p>
          <a:p>
            <a:pPr marL="971550" lvl="1" indent="-514350">
              <a:buFont typeface="Arial" panose="020B0604020202020204" pitchFamily="34" charset="0"/>
              <a:buChar char="•"/>
            </a:pPr>
            <a:endParaRPr lang="hu-HU" dirty="0">
              <a:solidFill>
                <a:srgbClr val="023466"/>
              </a:solidFill>
              <a:latin typeface="+mj-lt"/>
              <a:ea typeface="+mj-ea"/>
              <a:cs typeface="+mj-cs"/>
            </a:endParaRPr>
          </a:p>
          <a:p>
            <a:pPr marL="971550" lvl="1" indent="-514350">
              <a:buFont typeface="Arial" panose="020B0604020202020204" pitchFamily="34" charset="0"/>
              <a:buChar char="•"/>
            </a:pPr>
            <a:endParaRPr lang="hu-HU" dirty="0">
              <a:solidFill>
                <a:srgbClr val="023466"/>
              </a:solidFill>
              <a:latin typeface="+mj-lt"/>
              <a:ea typeface="+mj-ea"/>
              <a:cs typeface="+mj-cs"/>
            </a:endParaRPr>
          </a:p>
          <a:p>
            <a:pPr marL="971550" lvl="1" indent="-514350">
              <a:buFont typeface="Arial" panose="020B0604020202020204" pitchFamily="34" charset="0"/>
              <a:buChar char="•"/>
            </a:pPr>
            <a:endParaRPr lang="hu-HU" dirty="0">
              <a:solidFill>
                <a:srgbClr val="023466"/>
              </a:solidFill>
              <a:latin typeface="+mj-lt"/>
              <a:ea typeface="+mj-ea"/>
              <a:cs typeface="+mj-cs"/>
            </a:endParaRPr>
          </a:p>
          <a:p>
            <a:pPr marL="971550" lvl="1" indent="-514350">
              <a:buFont typeface="Arial" panose="020B0604020202020204" pitchFamily="34" charset="0"/>
              <a:buChar char="•"/>
            </a:pPr>
            <a:endParaRPr lang="hu-HU" dirty="0">
              <a:solidFill>
                <a:srgbClr val="023466"/>
              </a:solidFill>
              <a:latin typeface="+mj-lt"/>
              <a:ea typeface="+mj-ea"/>
              <a:cs typeface="+mj-cs"/>
            </a:endParaRPr>
          </a:p>
          <a:p>
            <a:pPr marL="971550" lvl="1" indent="-514350">
              <a:buFont typeface="Arial" panose="020B0604020202020204" pitchFamily="34" charset="0"/>
              <a:buChar char="•"/>
            </a:pPr>
            <a:endParaRPr lang="hu-HU" dirty="0">
              <a:solidFill>
                <a:srgbClr val="023466"/>
              </a:solidFill>
              <a:latin typeface="+mj-lt"/>
              <a:ea typeface="+mj-ea"/>
              <a:cs typeface="+mj-cs"/>
            </a:endParaRPr>
          </a:p>
          <a:p>
            <a:pPr marL="971550" lvl="1" indent="-514350">
              <a:buFont typeface="Arial" panose="020B0604020202020204" pitchFamily="34" charset="0"/>
              <a:buChar char="•"/>
            </a:pPr>
            <a:endParaRPr lang="hu-HU" dirty="0">
              <a:solidFill>
                <a:srgbClr val="023466"/>
              </a:solidFill>
              <a:latin typeface="+mj-lt"/>
              <a:ea typeface="+mj-ea"/>
              <a:cs typeface="+mj-cs"/>
            </a:endParaRPr>
          </a:p>
          <a:p>
            <a:pPr marL="971550" lvl="1" indent="-514350">
              <a:buFont typeface="Arial" panose="020B0604020202020204" pitchFamily="34" charset="0"/>
              <a:buChar char="•"/>
            </a:pPr>
            <a:r>
              <a:rPr lang="hu-HU" dirty="0">
                <a:solidFill>
                  <a:srgbClr val="023466"/>
                </a:solidFill>
                <a:latin typeface="+mj-lt"/>
                <a:ea typeface="+mj-ea"/>
                <a:cs typeface="+mj-cs"/>
              </a:rPr>
              <a:t>Konfliktushelyzetben a túl közel állás fenyegetésérzetet kelthet, ezért tartson kényelmes távolságot attól a személytől, akihez beszél. Valamilyen típusú akadály, például egy asztal is segít a távolság megtartásában. A bár vagy a pult önmagában is korlát.</a:t>
            </a:r>
          </a:p>
        </p:txBody>
      </p:sp>
      <p:pic>
        <p:nvPicPr>
          <p:cNvPr id="7" name="Picture 6">
            <a:extLst>
              <a:ext uri="{FF2B5EF4-FFF2-40B4-BE49-F238E27FC236}">
                <a16:creationId xmlns:a16="http://schemas.microsoft.com/office/drawing/2014/main" id="{0A6217E8-4293-06CF-F571-9885F47CDFCF}"/>
              </a:ext>
            </a:extLst>
          </p:cNvPr>
          <p:cNvPicPr>
            <a:picLocks noChangeAspect="1"/>
          </p:cNvPicPr>
          <p:nvPr/>
        </p:nvPicPr>
        <p:blipFill>
          <a:blip r:embed="rId2"/>
          <a:stretch>
            <a:fillRect/>
          </a:stretch>
        </p:blipFill>
        <p:spPr>
          <a:xfrm>
            <a:off x="3352799" y="1893615"/>
            <a:ext cx="6045089" cy="3821278"/>
          </a:xfrm>
          <a:prstGeom prst="rect">
            <a:avLst/>
          </a:prstGeom>
        </p:spPr>
      </p:pic>
    </p:spTree>
    <p:extLst>
      <p:ext uri="{BB962C8B-B14F-4D97-AF65-F5344CB8AC3E}">
        <p14:creationId xmlns:p14="http://schemas.microsoft.com/office/powerpoint/2010/main" val="158053512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C07440F5-4A68-476E-A4D5-E130C3223BC8}"/>
              </a:ext>
            </a:extLst>
          </p:cNvPr>
          <p:cNvSpPr>
            <a:spLocks noGrp="1"/>
          </p:cNvSpPr>
          <p:nvPr>
            <p:ph type="title"/>
          </p:nvPr>
        </p:nvSpPr>
        <p:spPr/>
        <p:txBody>
          <a:bodyPr/>
          <a:lstStyle/>
          <a:p>
            <a:r>
              <a:rPr lang="en-US" b="1" dirty="0"/>
              <a:t>International Alliance for Responsible Drinking (IARD)</a:t>
            </a:r>
            <a:endParaRPr lang="hu-HU" b="1" dirty="0"/>
          </a:p>
        </p:txBody>
      </p:sp>
      <p:sp>
        <p:nvSpPr>
          <p:cNvPr id="4" name="Espace réservé du numéro de diapositive 3">
            <a:extLst>
              <a:ext uri="{FF2B5EF4-FFF2-40B4-BE49-F238E27FC236}">
                <a16:creationId xmlns:a16="http://schemas.microsoft.com/office/drawing/2014/main" id="{1284DB01-732C-496E-AB43-8DE56314CCC7}"/>
              </a:ext>
            </a:extLst>
          </p:cNvPr>
          <p:cNvSpPr>
            <a:spLocks noGrp="1"/>
          </p:cNvSpPr>
          <p:nvPr>
            <p:ph type="sldNum" sz="quarter" idx="12"/>
          </p:nvPr>
        </p:nvSpPr>
        <p:spPr>
          <a:xfrm>
            <a:off x="-189217" y="8479096"/>
            <a:ext cx="727444" cy="486833"/>
          </a:xfrm>
          <a:prstGeom prst="rect">
            <a:avLst/>
          </a:prstGeom>
        </p:spPr>
        <p:txBody>
          <a:bodyPr vert="horz" lIns="122079" tIns="61039" rIns="122079" bIns="61039" rtlCol="0" anchor="ctr"/>
          <a:lstStyle>
            <a:defPPr>
              <a:defRPr lang="fr-FR"/>
            </a:defPPr>
            <a:lvl1pPr algn="r" rtl="0" fontAlgn="base">
              <a:spcBef>
                <a:spcPct val="0"/>
              </a:spcBef>
              <a:spcAft>
                <a:spcPct val="0"/>
              </a:spcAft>
              <a:defRPr sz="1467" kern="1200">
                <a:solidFill>
                  <a:schemeClr val="tx1"/>
                </a:solidFill>
                <a:latin typeface="+mn-lt"/>
                <a:ea typeface="+mn-ea"/>
                <a:cs typeface="Arial" charset="0"/>
              </a:defRPr>
            </a:lvl1pPr>
            <a:lvl2pPr marL="609585" algn="l" rtl="0" fontAlgn="base">
              <a:spcBef>
                <a:spcPct val="0"/>
              </a:spcBef>
              <a:spcAft>
                <a:spcPct val="0"/>
              </a:spcAft>
              <a:defRPr kern="1200">
                <a:solidFill>
                  <a:schemeClr val="tx1"/>
                </a:solidFill>
                <a:latin typeface="Arial" charset="0"/>
                <a:ea typeface="+mn-ea"/>
                <a:cs typeface="Arial" charset="0"/>
              </a:defRPr>
            </a:lvl2pPr>
            <a:lvl3pPr marL="1219170" algn="l" rtl="0" fontAlgn="base">
              <a:spcBef>
                <a:spcPct val="0"/>
              </a:spcBef>
              <a:spcAft>
                <a:spcPct val="0"/>
              </a:spcAft>
              <a:defRPr kern="1200">
                <a:solidFill>
                  <a:schemeClr val="tx1"/>
                </a:solidFill>
                <a:latin typeface="Arial" charset="0"/>
                <a:ea typeface="+mn-ea"/>
                <a:cs typeface="Arial" charset="0"/>
              </a:defRPr>
            </a:lvl3pPr>
            <a:lvl4pPr marL="1828754" algn="l" rtl="0" fontAlgn="base">
              <a:spcBef>
                <a:spcPct val="0"/>
              </a:spcBef>
              <a:spcAft>
                <a:spcPct val="0"/>
              </a:spcAft>
              <a:defRPr kern="1200">
                <a:solidFill>
                  <a:schemeClr val="tx1"/>
                </a:solidFill>
                <a:latin typeface="Arial" charset="0"/>
                <a:ea typeface="+mn-ea"/>
                <a:cs typeface="Arial" charset="0"/>
              </a:defRPr>
            </a:lvl4pPr>
            <a:lvl5pPr marL="2438339" algn="l" rtl="0" fontAlgn="base">
              <a:spcBef>
                <a:spcPct val="0"/>
              </a:spcBef>
              <a:spcAft>
                <a:spcPct val="0"/>
              </a:spcAft>
              <a:defRPr kern="1200">
                <a:solidFill>
                  <a:schemeClr val="tx1"/>
                </a:solidFill>
                <a:latin typeface="Arial" charset="0"/>
                <a:ea typeface="+mn-ea"/>
                <a:cs typeface="Arial" charset="0"/>
              </a:defRPr>
            </a:lvl5pPr>
            <a:lvl6pPr marL="3047924" algn="l" defTabSz="1219170" rtl="0" eaLnBrk="1" latinLnBrk="0" hangingPunct="1">
              <a:defRPr kern="1200">
                <a:solidFill>
                  <a:schemeClr val="tx1"/>
                </a:solidFill>
                <a:latin typeface="Arial" charset="0"/>
                <a:ea typeface="+mn-ea"/>
                <a:cs typeface="Arial" charset="0"/>
              </a:defRPr>
            </a:lvl6pPr>
            <a:lvl7pPr marL="3657509" algn="l" defTabSz="1219170" rtl="0" eaLnBrk="1" latinLnBrk="0" hangingPunct="1">
              <a:defRPr kern="1200">
                <a:solidFill>
                  <a:schemeClr val="tx1"/>
                </a:solidFill>
                <a:latin typeface="Arial" charset="0"/>
                <a:ea typeface="+mn-ea"/>
                <a:cs typeface="Arial" charset="0"/>
              </a:defRPr>
            </a:lvl7pPr>
            <a:lvl8pPr marL="4267093" algn="l" defTabSz="1219170" rtl="0" eaLnBrk="1" latinLnBrk="0" hangingPunct="1">
              <a:defRPr kern="1200">
                <a:solidFill>
                  <a:schemeClr val="tx1"/>
                </a:solidFill>
                <a:latin typeface="Arial" charset="0"/>
                <a:ea typeface="+mn-ea"/>
                <a:cs typeface="Arial" charset="0"/>
              </a:defRPr>
            </a:lvl8pPr>
            <a:lvl9pPr marL="4876678" algn="l" defTabSz="1219170" rtl="0" eaLnBrk="1" latinLnBrk="0" hangingPunct="1">
              <a:defRPr kern="1200">
                <a:solidFill>
                  <a:schemeClr val="tx1"/>
                </a:solidFill>
                <a:latin typeface="Arial" charset="0"/>
                <a:ea typeface="+mn-ea"/>
                <a:cs typeface="Arial" charset="0"/>
              </a:defRPr>
            </a:lvl9pPr>
          </a:lstStyle>
          <a:p>
            <a:pPr defTabSz="1219170" eaLnBrk="0" hangingPunct="0"/>
            <a:fld id="{0EB3E5AF-D5C2-496C-A08C-C1F7B0D398D0}" type="slidenum">
              <a:rPr lang="fr-FR">
                <a:solidFill>
                  <a:srgbClr val="000066"/>
                </a:solidFill>
                <a:latin typeface="Calibri"/>
              </a:rPr>
              <a:pPr defTabSz="1219170" eaLnBrk="0" hangingPunct="0"/>
              <a:t>2</a:t>
            </a:fld>
            <a:endParaRPr lang="fr-FR">
              <a:solidFill>
                <a:srgbClr val="000066"/>
              </a:solidFill>
              <a:latin typeface="Calibri"/>
            </a:endParaRPr>
          </a:p>
        </p:txBody>
      </p:sp>
      <p:sp>
        <p:nvSpPr>
          <p:cNvPr id="5" name="Espace réservé du numéro de diapositive 3">
            <a:extLst>
              <a:ext uri="{FF2B5EF4-FFF2-40B4-BE49-F238E27FC236}">
                <a16:creationId xmlns:a16="http://schemas.microsoft.com/office/drawing/2014/main" id="{CF7AEBDF-0ECE-433A-BFF7-A19D361297DE}"/>
              </a:ext>
            </a:extLst>
          </p:cNvPr>
          <p:cNvSpPr txBox="1">
            <a:spLocks/>
          </p:cNvSpPr>
          <p:nvPr/>
        </p:nvSpPr>
        <p:spPr>
          <a:xfrm>
            <a:off x="11298722" y="6329374"/>
            <a:ext cx="727444" cy="486833"/>
          </a:xfrm>
          <a:prstGeom prst="rect">
            <a:avLst/>
          </a:prstGeom>
        </p:spPr>
        <p:txBody>
          <a:bodyPr vert="horz" lIns="122079" tIns="61039" rIns="122079" bIns="61039" rtlCol="0" anchor="ctr"/>
          <a:lstStyle>
            <a:defPPr>
              <a:defRPr lang="fr-FR"/>
            </a:defPPr>
            <a:lvl1pPr algn="r" rtl="0" eaLnBrk="0" fontAlgn="base" hangingPunct="0">
              <a:spcBef>
                <a:spcPct val="0"/>
              </a:spcBef>
              <a:spcAft>
                <a:spcPct val="0"/>
              </a:spcAft>
              <a:defRPr sz="1100" kern="1200">
                <a:solidFill>
                  <a:schemeClr val="tx1"/>
                </a:solidFill>
                <a:latin typeface="+mn-lt"/>
                <a:ea typeface="+mn-ea"/>
                <a:cs typeface="Arial" charset="0"/>
              </a:defRPr>
            </a:lvl1pPr>
            <a:lvl2pPr marL="457200" algn="l" rtl="0" eaLnBrk="0" fontAlgn="base" hangingPunct="0">
              <a:spcBef>
                <a:spcPct val="0"/>
              </a:spcBef>
              <a:spcAft>
                <a:spcPct val="0"/>
              </a:spcAft>
              <a:defRPr sz="1600" kern="1200">
                <a:solidFill>
                  <a:schemeClr val="tx1"/>
                </a:solidFill>
                <a:latin typeface="Arial" charset="0"/>
                <a:ea typeface="+mn-ea"/>
                <a:cs typeface="Arial" charset="0"/>
              </a:defRPr>
            </a:lvl2pPr>
            <a:lvl3pPr marL="914400" algn="l" rtl="0" eaLnBrk="0" fontAlgn="base" hangingPunct="0">
              <a:spcBef>
                <a:spcPct val="0"/>
              </a:spcBef>
              <a:spcAft>
                <a:spcPct val="0"/>
              </a:spcAft>
              <a:defRPr sz="1600" kern="1200">
                <a:solidFill>
                  <a:schemeClr val="tx1"/>
                </a:solidFill>
                <a:latin typeface="Arial" charset="0"/>
                <a:ea typeface="+mn-ea"/>
                <a:cs typeface="Arial" charset="0"/>
              </a:defRPr>
            </a:lvl3pPr>
            <a:lvl4pPr marL="1371600" algn="l" rtl="0" eaLnBrk="0" fontAlgn="base" hangingPunct="0">
              <a:spcBef>
                <a:spcPct val="0"/>
              </a:spcBef>
              <a:spcAft>
                <a:spcPct val="0"/>
              </a:spcAft>
              <a:defRPr sz="1600" kern="1200">
                <a:solidFill>
                  <a:schemeClr val="tx1"/>
                </a:solidFill>
                <a:latin typeface="Arial" charset="0"/>
                <a:ea typeface="+mn-ea"/>
                <a:cs typeface="Arial" charset="0"/>
              </a:defRPr>
            </a:lvl4pPr>
            <a:lvl5pPr marL="1828800" algn="l" rtl="0" eaLnBrk="0" fontAlgn="base" hangingPunct="0">
              <a:spcBef>
                <a:spcPct val="0"/>
              </a:spcBef>
              <a:spcAft>
                <a:spcPct val="0"/>
              </a:spcAft>
              <a:defRPr sz="1600" kern="1200">
                <a:solidFill>
                  <a:schemeClr val="tx1"/>
                </a:solidFill>
                <a:latin typeface="Arial" charset="0"/>
                <a:ea typeface="+mn-ea"/>
                <a:cs typeface="Arial" charset="0"/>
              </a:defRPr>
            </a:lvl5pPr>
            <a:lvl6pPr marL="2286000" algn="l" defTabSz="914400" rtl="0" eaLnBrk="1" latinLnBrk="0" hangingPunct="1">
              <a:defRPr sz="1600" kern="1200">
                <a:solidFill>
                  <a:schemeClr val="tx1"/>
                </a:solidFill>
                <a:latin typeface="Arial" charset="0"/>
                <a:ea typeface="+mn-ea"/>
                <a:cs typeface="Arial" charset="0"/>
              </a:defRPr>
            </a:lvl6pPr>
            <a:lvl7pPr marL="2743200" algn="l" defTabSz="914400" rtl="0" eaLnBrk="1" latinLnBrk="0" hangingPunct="1">
              <a:defRPr sz="1600" kern="1200">
                <a:solidFill>
                  <a:schemeClr val="tx1"/>
                </a:solidFill>
                <a:latin typeface="Arial" charset="0"/>
                <a:ea typeface="+mn-ea"/>
                <a:cs typeface="Arial" charset="0"/>
              </a:defRPr>
            </a:lvl7pPr>
            <a:lvl8pPr marL="3200400" algn="l" defTabSz="914400" rtl="0" eaLnBrk="1" latinLnBrk="0" hangingPunct="1">
              <a:defRPr sz="1600" kern="1200">
                <a:solidFill>
                  <a:schemeClr val="tx1"/>
                </a:solidFill>
                <a:latin typeface="Arial" charset="0"/>
                <a:ea typeface="+mn-ea"/>
                <a:cs typeface="Arial" charset="0"/>
              </a:defRPr>
            </a:lvl8pPr>
            <a:lvl9pPr marL="3657600" algn="l" defTabSz="914400" rtl="0" eaLnBrk="1" latinLnBrk="0" hangingPunct="1">
              <a:defRPr sz="1600" kern="1200">
                <a:solidFill>
                  <a:schemeClr val="tx1"/>
                </a:solidFill>
                <a:latin typeface="Arial" charset="0"/>
                <a:ea typeface="+mn-ea"/>
                <a:cs typeface="Arial" charset="0"/>
              </a:defRPr>
            </a:lvl9pPr>
          </a:lstStyle>
          <a:p>
            <a:pPr defTabSz="1219170"/>
            <a:fld id="{0EB3E5AF-D5C2-496C-A08C-C1F7B0D398D0}" type="slidenum">
              <a:rPr lang="fr-FR" sz="1467">
                <a:solidFill>
                  <a:srgbClr val="000066"/>
                </a:solidFill>
                <a:latin typeface="Calibri"/>
              </a:rPr>
              <a:pPr defTabSz="1219170"/>
              <a:t>2</a:t>
            </a:fld>
            <a:endParaRPr lang="fr-FR" sz="1467">
              <a:solidFill>
                <a:srgbClr val="000066"/>
              </a:solidFill>
              <a:latin typeface="Calibri"/>
            </a:endParaRPr>
          </a:p>
        </p:txBody>
      </p:sp>
      <p:sp>
        <p:nvSpPr>
          <p:cNvPr id="8" name="ZoneTexte 7">
            <a:extLst>
              <a:ext uri="{FF2B5EF4-FFF2-40B4-BE49-F238E27FC236}">
                <a16:creationId xmlns:a16="http://schemas.microsoft.com/office/drawing/2014/main" id="{F520A7E4-8C80-430C-821E-E41A5A057ACB}"/>
              </a:ext>
            </a:extLst>
          </p:cNvPr>
          <p:cNvSpPr txBox="1"/>
          <p:nvPr/>
        </p:nvSpPr>
        <p:spPr>
          <a:xfrm>
            <a:off x="254000" y="0"/>
            <a:ext cx="2628540" cy="400110"/>
          </a:xfrm>
          <a:prstGeom prst="rect">
            <a:avLst/>
          </a:prstGeom>
          <a:noFill/>
        </p:spPr>
        <p:txBody>
          <a:bodyPr wrap="none" rtlCol="0">
            <a:spAutoFit/>
          </a:bodyPr>
          <a:lstStyle/>
          <a:p>
            <a:r>
              <a:rPr lang="hu-HU" sz="2000" dirty="0">
                <a:solidFill>
                  <a:srgbClr val="023466"/>
                </a:solidFill>
                <a:latin typeface="+mj-lt"/>
                <a:ea typeface="+mj-ea"/>
                <a:cs typeface="+mj-cs"/>
              </a:rPr>
              <a:t>Pernod Ricard Hungary</a:t>
            </a:r>
            <a:endParaRPr lang="fr-FR" sz="2000" dirty="0">
              <a:solidFill>
                <a:srgbClr val="023466"/>
              </a:solidFill>
              <a:latin typeface="+mj-lt"/>
              <a:ea typeface="+mj-ea"/>
              <a:cs typeface="+mj-cs"/>
            </a:endParaRPr>
          </a:p>
        </p:txBody>
      </p:sp>
      <p:sp>
        <p:nvSpPr>
          <p:cNvPr id="6" name="ZoneTexte 7">
            <a:extLst>
              <a:ext uri="{FF2B5EF4-FFF2-40B4-BE49-F238E27FC236}">
                <a16:creationId xmlns:a16="http://schemas.microsoft.com/office/drawing/2014/main" id="{A2C8BF2F-5370-4960-81F2-69B1C9AA21A8}"/>
              </a:ext>
            </a:extLst>
          </p:cNvPr>
          <p:cNvSpPr txBox="1"/>
          <p:nvPr/>
        </p:nvSpPr>
        <p:spPr>
          <a:xfrm>
            <a:off x="319741" y="1690905"/>
            <a:ext cx="11552518" cy="954107"/>
          </a:xfrm>
          <a:prstGeom prst="rect">
            <a:avLst/>
          </a:prstGeom>
          <a:noFill/>
        </p:spPr>
        <p:txBody>
          <a:bodyPr wrap="square" rtlCol="0">
            <a:spAutoFit/>
          </a:bodyPr>
          <a:lstStyle/>
          <a:p>
            <a:pPr algn="ctr"/>
            <a:r>
              <a:rPr lang="hu-HU" sz="2800" b="1" dirty="0">
                <a:solidFill>
                  <a:srgbClr val="023466"/>
                </a:solidFill>
                <a:latin typeface="+mj-lt"/>
                <a:ea typeface="+mj-ea"/>
                <a:cs typeface="+mj-cs"/>
              </a:rPr>
              <a:t>Ez az ismertető az </a:t>
            </a:r>
            <a:r>
              <a:rPr lang="en-US" sz="2800" b="1" dirty="0">
                <a:solidFill>
                  <a:srgbClr val="023466"/>
                </a:solidFill>
                <a:latin typeface="+mj-lt"/>
                <a:ea typeface="+mj-ea"/>
                <a:cs typeface="+mj-cs"/>
              </a:rPr>
              <a:t>International Alliance for Responsible Drinking (IARD)</a:t>
            </a:r>
            <a:r>
              <a:rPr lang="hu-HU" sz="2800" b="1" dirty="0">
                <a:solidFill>
                  <a:srgbClr val="023466"/>
                </a:solidFill>
                <a:latin typeface="+mj-lt"/>
                <a:ea typeface="+mj-ea"/>
                <a:cs typeface="+mj-cs"/>
              </a:rPr>
              <a:t> bartenderek, felszolgálók számára kiadott tananyaga alapján készült</a:t>
            </a:r>
          </a:p>
        </p:txBody>
      </p:sp>
      <p:pic>
        <p:nvPicPr>
          <p:cNvPr id="3" name="Picture 2">
            <a:extLst>
              <a:ext uri="{FF2B5EF4-FFF2-40B4-BE49-F238E27FC236}">
                <a16:creationId xmlns:a16="http://schemas.microsoft.com/office/drawing/2014/main" id="{19C45854-D58F-085B-6941-ACAC6C0143F1}"/>
              </a:ext>
            </a:extLst>
          </p:cNvPr>
          <p:cNvPicPr>
            <a:picLocks noChangeAspect="1"/>
          </p:cNvPicPr>
          <p:nvPr/>
        </p:nvPicPr>
        <p:blipFill>
          <a:blip r:embed="rId2"/>
          <a:stretch>
            <a:fillRect/>
          </a:stretch>
        </p:blipFill>
        <p:spPr>
          <a:xfrm>
            <a:off x="3939552" y="2909107"/>
            <a:ext cx="3333750" cy="1714500"/>
          </a:xfrm>
          <a:prstGeom prst="rect">
            <a:avLst/>
          </a:prstGeom>
        </p:spPr>
      </p:pic>
    </p:spTree>
    <p:extLst>
      <p:ext uri="{BB962C8B-B14F-4D97-AF65-F5344CB8AC3E}">
        <p14:creationId xmlns:p14="http://schemas.microsoft.com/office/powerpoint/2010/main" val="287331400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C07440F5-4A68-476E-A4D5-E130C3223BC8}"/>
              </a:ext>
            </a:extLst>
          </p:cNvPr>
          <p:cNvSpPr>
            <a:spLocks noGrp="1"/>
          </p:cNvSpPr>
          <p:nvPr>
            <p:ph type="title"/>
          </p:nvPr>
        </p:nvSpPr>
        <p:spPr/>
        <p:txBody>
          <a:bodyPr/>
          <a:lstStyle/>
          <a:p>
            <a:r>
              <a:rPr lang="nl-NL" b="1" dirty="0"/>
              <a:t>4. fejezet: Emberekkel való bánásmód</a:t>
            </a:r>
            <a:r>
              <a:rPr lang="hu-HU" b="1" dirty="0"/>
              <a:t>, folyt.3</a:t>
            </a:r>
            <a:r>
              <a:rPr lang="nl-NL" b="1" dirty="0"/>
              <a:t> </a:t>
            </a:r>
            <a:endParaRPr lang="en-US" b="1" dirty="0"/>
          </a:p>
        </p:txBody>
      </p:sp>
      <p:sp>
        <p:nvSpPr>
          <p:cNvPr id="4" name="Espace réservé du numéro de diapositive 3">
            <a:extLst>
              <a:ext uri="{FF2B5EF4-FFF2-40B4-BE49-F238E27FC236}">
                <a16:creationId xmlns:a16="http://schemas.microsoft.com/office/drawing/2014/main" id="{1284DB01-732C-496E-AB43-8DE56314CCC7}"/>
              </a:ext>
            </a:extLst>
          </p:cNvPr>
          <p:cNvSpPr>
            <a:spLocks noGrp="1"/>
          </p:cNvSpPr>
          <p:nvPr>
            <p:ph type="sldNum" sz="quarter" idx="12"/>
          </p:nvPr>
        </p:nvSpPr>
        <p:spPr>
          <a:xfrm>
            <a:off x="-189217" y="8479096"/>
            <a:ext cx="727444" cy="486833"/>
          </a:xfrm>
          <a:prstGeom prst="rect">
            <a:avLst/>
          </a:prstGeom>
        </p:spPr>
        <p:txBody>
          <a:bodyPr vert="horz" lIns="122079" tIns="61039" rIns="122079" bIns="61039" rtlCol="0" anchor="ctr"/>
          <a:lstStyle>
            <a:defPPr>
              <a:defRPr lang="fr-FR"/>
            </a:defPPr>
            <a:lvl1pPr algn="r" rtl="0" fontAlgn="base">
              <a:spcBef>
                <a:spcPct val="0"/>
              </a:spcBef>
              <a:spcAft>
                <a:spcPct val="0"/>
              </a:spcAft>
              <a:defRPr sz="1467" kern="1200">
                <a:solidFill>
                  <a:schemeClr val="tx1"/>
                </a:solidFill>
                <a:latin typeface="+mn-lt"/>
                <a:ea typeface="+mn-ea"/>
                <a:cs typeface="Arial" charset="0"/>
              </a:defRPr>
            </a:lvl1pPr>
            <a:lvl2pPr marL="609585" algn="l" rtl="0" fontAlgn="base">
              <a:spcBef>
                <a:spcPct val="0"/>
              </a:spcBef>
              <a:spcAft>
                <a:spcPct val="0"/>
              </a:spcAft>
              <a:defRPr kern="1200">
                <a:solidFill>
                  <a:schemeClr val="tx1"/>
                </a:solidFill>
                <a:latin typeface="Arial" charset="0"/>
                <a:ea typeface="+mn-ea"/>
                <a:cs typeface="Arial" charset="0"/>
              </a:defRPr>
            </a:lvl2pPr>
            <a:lvl3pPr marL="1219170" algn="l" rtl="0" fontAlgn="base">
              <a:spcBef>
                <a:spcPct val="0"/>
              </a:spcBef>
              <a:spcAft>
                <a:spcPct val="0"/>
              </a:spcAft>
              <a:defRPr kern="1200">
                <a:solidFill>
                  <a:schemeClr val="tx1"/>
                </a:solidFill>
                <a:latin typeface="Arial" charset="0"/>
                <a:ea typeface="+mn-ea"/>
                <a:cs typeface="Arial" charset="0"/>
              </a:defRPr>
            </a:lvl3pPr>
            <a:lvl4pPr marL="1828754" algn="l" rtl="0" fontAlgn="base">
              <a:spcBef>
                <a:spcPct val="0"/>
              </a:spcBef>
              <a:spcAft>
                <a:spcPct val="0"/>
              </a:spcAft>
              <a:defRPr kern="1200">
                <a:solidFill>
                  <a:schemeClr val="tx1"/>
                </a:solidFill>
                <a:latin typeface="Arial" charset="0"/>
                <a:ea typeface="+mn-ea"/>
                <a:cs typeface="Arial" charset="0"/>
              </a:defRPr>
            </a:lvl4pPr>
            <a:lvl5pPr marL="2438339" algn="l" rtl="0" fontAlgn="base">
              <a:spcBef>
                <a:spcPct val="0"/>
              </a:spcBef>
              <a:spcAft>
                <a:spcPct val="0"/>
              </a:spcAft>
              <a:defRPr kern="1200">
                <a:solidFill>
                  <a:schemeClr val="tx1"/>
                </a:solidFill>
                <a:latin typeface="Arial" charset="0"/>
                <a:ea typeface="+mn-ea"/>
                <a:cs typeface="Arial" charset="0"/>
              </a:defRPr>
            </a:lvl5pPr>
            <a:lvl6pPr marL="3047924" algn="l" defTabSz="1219170" rtl="0" eaLnBrk="1" latinLnBrk="0" hangingPunct="1">
              <a:defRPr kern="1200">
                <a:solidFill>
                  <a:schemeClr val="tx1"/>
                </a:solidFill>
                <a:latin typeface="Arial" charset="0"/>
                <a:ea typeface="+mn-ea"/>
                <a:cs typeface="Arial" charset="0"/>
              </a:defRPr>
            </a:lvl6pPr>
            <a:lvl7pPr marL="3657509" algn="l" defTabSz="1219170" rtl="0" eaLnBrk="1" latinLnBrk="0" hangingPunct="1">
              <a:defRPr kern="1200">
                <a:solidFill>
                  <a:schemeClr val="tx1"/>
                </a:solidFill>
                <a:latin typeface="Arial" charset="0"/>
                <a:ea typeface="+mn-ea"/>
                <a:cs typeface="Arial" charset="0"/>
              </a:defRPr>
            </a:lvl7pPr>
            <a:lvl8pPr marL="4267093" algn="l" defTabSz="1219170" rtl="0" eaLnBrk="1" latinLnBrk="0" hangingPunct="1">
              <a:defRPr kern="1200">
                <a:solidFill>
                  <a:schemeClr val="tx1"/>
                </a:solidFill>
                <a:latin typeface="Arial" charset="0"/>
                <a:ea typeface="+mn-ea"/>
                <a:cs typeface="Arial" charset="0"/>
              </a:defRPr>
            </a:lvl8pPr>
            <a:lvl9pPr marL="4876678" algn="l" defTabSz="1219170" rtl="0" eaLnBrk="1" latinLnBrk="0" hangingPunct="1">
              <a:defRPr kern="1200">
                <a:solidFill>
                  <a:schemeClr val="tx1"/>
                </a:solidFill>
                <a:latin typeface="Arial" charset="0"/>
                <a:ea typeface="+mn-ea"/>
                <a:cs typeface="Arial" charset="0"/>
              </a:defRPr>
            </a:lvl9pPr>
          </a:lstStyle>
          <a:p>
            <a:pPr defTabSz="1219170" eaLnBrk="0" hangingPunct="0"/>
            <a:fld id="{0EB3E5AF-D5C2-496C-A08C-C1F7B0D398D0}" type="slidenum">
              <a:rPr lang="fr-FR">
                <a:solidFill>
                  <a:srgbClr val="000066"/>
                </a:solidFill>
                <a:latin typeface="Calibri"/>
              </a:rPr>
              <a:pPr defTabSz="1219170" eaLnBrk="0" hangingPunct="0"/>
              <a:t>20</a:t>
            </a:fld>
            <a:endParaRPr lang="fr-FR">
              <a:solidFill>
                <a:srgbClr val="000066"/>
              </a:solidFill>
              <a:latin typeface="Calibri"/>
            </a:endParaRPr>
          </a:p>
        </p:txBody>
      </p:sp>
      <p:sp>
        <p:nvSpPr>
          <p:cNvPr id="5" name="Espace réservé du numéro de diapositive 3">
            <a:extLst>
              <a:ext uri="{FF2B5EF4-FFF2-40B4-BE49-F238E27FC236}">
                <a16:creationId xmlns:a16="http://schemas.microsoft.com/office/drawing/2014/main" id="{CF7AEBDF-0ECE-433A-BFF7-A19D361297DE}"/>
              </a:ext>
            </a:extLst>
          </p:cNvPr>
          <p:cNvSpPr txBox="1">
            <a:spLocks/>
          </p:cNvSpPr>
          <p:nvPr/>
        </p:nvSpPr>
        <p:spPr>
          <a:xfrm>
            <a:off x="11298722" y="6329374"/>
            <a:ext cx="727444" cy="486833"/>
          </a:xfrm>
          <a:prstGeom prst="rect">
            <a:avLst/>
          </a:prstGeom>
        </p:spPr>
        <p:txBody>
          <a:bodyPr vert="horz" lIns="122079" tIns="61039" rIns="122079" bIns="61039" rtlCol="0" anchor="ctr"/>
          <a:lstStyle>
            <a:defPPr>
              <a:defRPr lang="fr-FR"/>
            </a:defPPr>
            <a:lvl1pPr algn="r" rtl="0" eaLnBrk="0" fontAlgn="base" hangingPunct="0">
              <a:spcBef>
                <a:spcPct val="0"/>
              </a:spcBef>
              <a:spcAft>
                <a:spcPct val="0"/>
              </a:spcAft>
              <a:defRPr sz="1100" kern="1200">
                <a:solidFill>
                  <a:schemeClr val="tx1"/>
                </a:solidFill>
                <a:latin typeface="+mn-lt"/>
                <a:ea typeface="+mn-ea"/>
                <a:cs typeface="Arial" charset="0"/>
              </a:defRPr>
            </a:lvl1pPr>
            <a:lvl2pPr marL="457200" algn="l" rtl="0" eaLnBrk="0" fontAlgn="base" hangingPunct="0">
              <a:spcBef>
                <a:spcPct val="0"/>
              </a:spcBef>
              <a:spcAft>
                <a:spcPct val="0"/>
              </a:spcAft>
              <a:defRPr sz="1600" kern="1200">
                <a:solidFill>
                  <a:schemeClr val="tx1"/>
                </a:solidFill>
                <a:latin typeface="Arial" charset="0"/>
                <a:ea typeface="+mn-ea"/>
                <a:cs typeface="Arial" charset="0"/>
              </a:defRPr>
            </a:lvl2pPr>
            <a:lvl3pPr marL="914400" algn="l" rtl="0" eaLnBrk="0" fontAlgn="base" hangingPunct="0">
              <a:spcBef>
                <a:spcPct val="0"/>
              </a:spcBef>
              <a:spcAft>
                <a:spcPct val="0"/>
              </a:spcAft>
              <a:defRPr sz="1600" kern="1200">
                <a:solidFill>
                  <a:schemeClr val="tx1"/>
                </a:solidFill>
                <a:latin typeface="Arial" charset="0"/>
                <a:ea typeface="+mn-ea"/>
                <a:cs typeface="Arial" charset="0"/>
              </a:defRPr>
            </a:lvl3pPr>
            <a:lvl4pPr marL="1371600" algn="l" rtl="0" eaLnBrk="0" fontAlgn="base" hangingPunct="0">
              <a:spcBef>
                <a:spcPct val="0"/>
              </a:spcBef>
              <a:spcAft>
                <a:spcPct val="0"/>
              </a:spcAft>
              <a:defRPr sz="1600" kern="1200">
                <a:solidFill>
                  <a:schemeClr val="tx1"/>
                </a:solidFill>
                <a:latin typeface="Arial" charset="0"/>
                <a:ea typeface="+mn-ea"/>
                <a:cs typeface="Arial" charset="0"/>
              </a:defRPr>
            </a:lvl4pPr>
            <a:lvl5pPr marL="1828800" algn="l" rtl="0" eaLnBrk="0" fontAlgn="base" hangingPunct="0">
              <a:spcBef>
                <a:spcPct val="0"/>
              </a:spcBef>
              <a:spcAft>
                <a:spcPct val="0"/>
              </a:spcAft>
              <a:defRPr sz="1600" kern="1200">
                <a:solidFill>
                  <a:schemeClr val="tx1"/>
                </a:solidFill>
                <a:latin typeface="Arial" charset="0"/>
                <a:ea typeface="+mn-ea"/>
                <a:cs typeface="Arial" charset="0"/>
              </a:defRPr>
            </a:lvl5pPr>
            <a:lvl6pPr marL="2286000" algn="l" defTabSz="914400" rtl="0" eaLnBrk="1" latinLnBrk="0" hangingPunct="1">
              <a:defRPr sz="1600" kern="1200">
                <a:solidFill>
                  <a:schemeClr val="tx1"/>
                </a:solidFill>
                <a:latin typeface="Arial" charset="0"/>
                <a:ea typeface="+mn-ea"/>
                <a:cs typeface="Arial" charset="0"/>
              </a:defRPr>
            </a:lvl6pPr>
            <a:lvl7pPr marL="2743200" algn="l" defTabSz="914400" rtl="0" eaLnBrk="1" latinLnBrk="0" hangingPunct="1">
              <a:defRPr sz="1600" kern="1200">
                <a:solidFill>
                  <a:schemeClr val="tx1"/>
                </a:solidFill>
                <a:latin typeface="Arial" charset="0"/>
                <a:ea typeface="+mn-ea"/>
                <a:cs typeface="Arial" charset="0"/>
              </a:defRPr>
            </a:lvl7pPr>
            <a:lvl8pPr marL="3200400" algn="l" defTabSz="914400" rtl="0" eaLnBrk="1" latinLnBrk="0" hangingPunct="1">
              <a:defRPr sz="1600" kern="1200">
                <a:solidFill>
                  <a:schemeClr val="tx1"/>
                </a:solidFill>
                <a:latin typeface="Arial" charset="0"/>
                <a:ea typeface="+mn-ea"/>
                <a:cs typeface="Arial" charset="0"/>
              </a:defRPr>
            </a:lvl8pPr>
            <a:lvl9pPr marL="3657600" algn="l" defTabSz="914400" rtl="0" eaLnBrk="1" latinLnBrk="0" hangingPunct="1">
              <a:defRPr sz="1600" kern="1200">
                <a:solidFill>
                  <a:schemeClr val="tx1"/>
                </a:solidFill>
                <a:latin typeface="Arial" charset="0"/>
                <a:ea typeface="+mn-ea"/>
                <a:cs typeface="Arial" charset="0"/>
              </a:defRPr>
            </a:lvl9pPr>
          </a:lstStyle>
          <a:p>
            <a:pPr defTabSz="1219170"/>
            <a:fld id="{0EB3E5AF-D5C2-496C-A08C-C1F7B0D398D0}" type="slidenum">
              <a:rPr lang="fr-FR" sz="1467">
                <a:solidFill>
                  <a:srgbClr val="000066"/>
                </a:solidFill>
                <a:latin typeface="Calibri"/>
              </a:rPr>
              <a:pPr defTabSz="1219170"/>
              <a:t>20</a:t>
            </a:fld>
            <a:endParaRPr lang="fr-FR" sz="1467">
              <a:solidFill>
                <a:srgbClr val="000066"/>
              </a:solidFill>
              <a:latin typeface="Calibri"/>
            </a:endParaRPr>
          </a:p>
        </p:txBody>
      </p:sp>
      <p:sp>
        <p:nvSpPr>
          <p:cNvPr id="8" name="ZoneTexte 7">
            <a:extLst>
              <a:ext uri="{FF2B5EF4-FFF2-40B4-BE49-F238E27FC236}">
                <a16:creationId xmlns:a16="http://schemas.microsoft.com/office/drawing/2014/main" id="{F520A7E4-8C80-430C-821E-E41A5A057ACB}"/>
              </a:ext>
            </a:extLst>
          </p:cNvPr>
          <p:cNvSpPr txBox="1"/>
          <p:nvPr/>
        </p:nvSpPr>
        <p:spPr>
          <a:xfrm>
            <a:off x="254000" y="0"/>
            <a:ext cx="2628540" cy="400110"/>
          </a:xfrm>
          <a:prstGeom prst="rect">
            <a:avLst/>
          </a:prstGeom>
          <a:noFill/>
        </p:spPr>
        <p:txBody>
          <a:bodyPr wrap="none" rtlCol="0">
            <a:spAutoFit/>
          </a:bodyPr>
          <a:lstStyle/>
          <a:p>
            <a:r>
              <a:rPr lang="hu-HU" sz="2000" dirty="0">
                <a:solidFill>
                  <a:srgbClr val="023466"/>
                </a:solidFill>
                <a:latin typeface="+mj-lt"/>
                <a:ea typeface="+mj-ea"/>
                <a:cs typeface="+mj-cs"/>
              </a:rPr>
              <a:t>Pernod Ricard Hungary</a:t>
            </a:r>
            <a:endParaRPr lang="fr-FR" sz="2000" dirty="0">
              <a:solidFill>
                <a:srgbClr val="023466"/>
              </a:solidFill>
              <a:latin typeface="+mj-lt"/>
              <a:ea typeface="+mj-ea"/>
              <a:cs typeface="+mj-cs"/>
            </a:endParaRPr>
          </a:p>
        </p:txBody>
      </p:sp>
      <p:sp>
        <p:nvSpPr>
          <p:cNvPr id="6" name="ZoneTexte 7">
            <a:extLst>
              <a:ext uri="{FF2B5EF4-FFF2-40B4-BE49-F238E27FC236}">
                <a16:creationId xmlns:a16="http://schemas.microsoft.com/office/drawing/2014/main" id="{A2C8BF2F-5370-4960-81F2-69B1C9AA21A8}"/>
              </a:ext>
            </a:extLst>
          </p:cNvPr>
          <p:cNvSpPr txBox="1"/>
          <p:nvPr/>
        </p:nvSpPr>
        <p:spPr>
          <a:xfrm>
            <a:off x="319741" y="993296"/>
            <a:ext cx="11706425" cy="5940088"/>
          </a:xfrm>
          <a:prstGeom prst="rect">
            <a:avLst/>
          </a:prstGeom>
          <a:noFill/>
        </p:spPr>
        <p:txBody>
          <a:bodyPr wrap="square" rtlCol="0">
            <a:spAutoFit/>
          </a:bodyPr>
          <a:lstStyle/>
          <a:p>
            <a:pPr marL="514350" indent="-514350">
              <a:buFont typeface="+mj-lt"/>
              <a:buAutoNum type="alphaLcParenR" startAt="6"/>
            </a:pPr>
            <a:r>
              <a:rPr lang="hu-HU" sz="2000" b="1" dirty="0">
                <a:solidFill>
                  <a:srgbClr val="023466"/>
                </a:solidFill>
                <a:latin typeface="+mj-lt"/>
                <a:ea typeface="+mj-ea"/>
                <a:cs typeface="+mj-cs"/>
              </a:rPr>
              <a:t>Reagálás</a:t>
            </a:r>
            <a:r>
              <a:rPr lang="hu-HU" sz="2000" dirty="0">
                <a:solidFill>
                  <a:srgbClr val="023466"/>
                </a:solidFill>
                <a:latin typeface="+mj-lt"/>
                <a:ea typeface="+mj-ea"/>
                <a:cs typeface="+mj-cs"/>
              </a:rPr>
              <a:t> a problémára</a:t>
            </a:r>
          </a:p>
          <a:p>
            <a:pPr marL="971550" lvl="1" indent="-514350">
              <a:buFont typeface="Arial" panose="020B0604020202020204" pitchFamily="34" charset="0"/>
              <a:buChar char="•"/>
            </a:pPr>
            <a:r>
              <a:rPr lang="hu-HU" b="1" dirty="0">
                <a:solidFill>
                  <a:srgbClr val="023466"/>
                </a:solidFill>
                <a:latin typeface="+mj-lt"/>
                <a:ea typeface="+mj-ea"/>
                <a:cs typeface="+mj-cs"/>
              </a:rPr>
              <a:t>Alapelvek</a:t>
            </a:r>
            <a:r>
              <a:rPr lang="hu-HU" dirty="0">
                <a:solidFill>
                  <a:srgbClr val="023466"/>
                </a:solidFill>
                <a:latin typeface="+mj-lt"/>
                <a:ea typeface="+mj-ea"/>
                <a:cs typeface="+mj-cs"/>
              </a:rPr>
              <a:t>: </a:t>
            </a:r>
          </a:p>
          <a:p>
            <a:pPr marL="1428750" lvl="2" indent="-514350">
              <a:buFont typeface="Arial" panose="020B0604020202020204" pitchFamily="34" charset="0"/>
              <a:buChar char="•"/>
            </a:pPr>
            <a:r>
              <a:rPr lang="hu-HU" dirty="0">
                <a:solidFill>
                  <a:srgbClr val="023466"/>
                </a:solidFill>
                <a:latin typeface="+mj-lt"/>
                <a:ea typeface="+mj-ea"/>
                <a:cs typeface="+mj-cs"/>
              </a:rPr>
              <a:t>Maradjon nyugodt és próbálja meg lassítani a dolgokat,</a:t>
            </a:r>
          </a:p>
          <a:p>
            <a:pPr marL="1428750" lvl="2" indent="-514350">
              <a:buFont typeface="Arial" panose="020B0604020202020204" pitchFamily="34" charset="0"/>
              <a:buChar char="•"/>
            </a:pPr>
            <a:r>
              <a:rPr lang="hu-HU" dirty="0">
                <a:solidFill>
                  <a:srgbClr val="023466"/>
                </a:solidFill>
                <a:latin typeface="+mj-lt"/>
                <a:ea typeface="+mj-ea"/>
                <a:cs typeface="+mj-cs"/>
              </a:rPr>
              <a:t>Próbálja meg kitalálni, hogy mi a probléma, és mindenképpen figyeljen oda</a:t>
            </a:r>
          </a:p>
          <a:p>
            <a:pPr marL="971550" lvl="1" indent="-514350">
              <a:buFont typeface="Arial" panose="020B0604020202020204" pitchFamily="34" charset="0"/>
              <a:buChar char="•"/>
            </a:pPr>
            <a:r>
              <a:rPr lang="hu-HU" dirty="0">
                <a:solidFill>
                  <a:srgbClr val="023466"/>
                </a:solidFill>
                <a:latin typeface="+mj-lt"/>
                <a:ea typeface="+mj-ea"/>
                <a:cs typeface="+mj-cs"/>
              </a:rPr>
              <a:t>A legfontosabb </a:t>
            </a:r>
            <a:r>
              <a:rPr lang="hu-HU" b="1" dirty="0">
                <a:solidFill>
                  <a:srgbClr val="023466"/>
                </a:solidFill>
                <a:latin typeface="+mj-lt"/>
                <a:ea typeface="+mj-ea"/>
                <a:cs typeface="+mj-cs"/>
              </a:rPr>
              <a:t>fázisok</a:t>
            </a:r>
            <a:r>
              <a:rPr lang="hu-HU" dirty="0">
                <a:solidFill>
                  <a:srgbClr val="023466"/>
                </a:solidFill>
                <a:latin typeface="+mj-lt"/>
                <a:ea typeface="+mj-ea"/>
                <a:cs typeface="+mj-cs"/>
              </a:rPr>
              <a:t>:</a:t>
            </a:r>
          </a:p>
          <a:p>
            <a:pPr marL="1428750" lvl="2" indent="-514350">
              <a:buFont typeface="Arial" panose="020B0604020202020204" pitchFamily="34" charset="0"/>
              <a:buChar char="•"/>
            </a:pPr>
            <a:r>
              <a:rPr lang="hu-HU" b="1" dirty="0">
                <a:solidFill>
                  <a:srgbClr val="023466"/>
                </a:solidFill>
                <a:latin typeface="+mj-lt"/>
                <a:ea typeface="+mj-ea"/>
                <a:cs typeface="+mj-cs"/>
              </a:rPr>
              <a:t>Kérjen</a:t>
            </a:r>
            <a:r>
              <a:rPr lang="hu-HU" dirty="0">
                <a:solidFill>
                  <a:srgbClr val="023466"/>
                </a:solidFill>
                <a:latin typeface="+mj-lt"/>
                <a:ea typeface="+mj-ea"/>
                <a:cs typeface="+mj-cs"/>
              </a:rPr>
              <a:t> – kérje meg őket, hogy nyugodjanak le vagy távozzanak</a:t>
            </a:r>
          </a:p>
          <a:p>
            <a:pPr marL="1428750" lvl="2" indent="-514350">
              <a:buFont typeface="Arial" panose="020B0604020202020204" pitchFamily="34" charset="0"/>
              <a:buChar char="•"/>
            </a:pPr>
            <a:r>
              <a:rPr lang="hu-HU" b="1" dirty="0">
                <a:solidFill>
                  <a:srgbClr val="023466"/>
                </a:solidFill>
                <a:latin typeface="+mj-lt"/>
                <a:ea typeface="+mj-ea"/>
                <a:cs typeface="+mj-cs"/>
              </a:rPr>
              <a:t>Magyarázzon</a:t>
            </a:r>
            <a:r>
              <a:rPr lang="hu-HU" dirty="0">
                <a:solidFill>
                  <a:srgbClr val="023466"/>
                </a:solidFill>
                <a:latin typeface="+mj-lt"/>
                <a:ea typeface="+mj-ea"/>
                <a:cs typeface="+mj-cs"/>
              </a:rPr>
              <a:t> – magyarázza meg, hogy amit tesznek nem elfogadható és minden szabályt vagy törvényt, amit megszegnek</a:t>
            </a:r>
          </a:p>
          <a:p>
            <a:pPr marL="1428750" lvl="2" indent="-514350">
              <a:buFont typeface="Arial" panose="020B0604020202020204" pitchFamily="34" charset="0"/>
              <a:buChar char="•"/>
            </a:pPr>
            <a:r>
              <a:rPr lang="hu-HU" b="1" dirty="0">
                <a:solidFill>
                  <a:srgbClr val="023466"/>
                </a:solidFill>
                <a:latin typeface="+mj-lt"/>
                <a:ea typeface="+mj-ea"/>
                <a:cs typeface="+mj-cs"/>
              </a:rPr>
              <a:t>Kérleljen</a:t>
            </a:r>
            <a:r>
              <a:rPr lang="hu-HU" dirty="0">
                <a:solidFill>
                  <a:srgbClr val="023466"/>
                </a:solidFill>
                <a:latin typeface="+mj-lt"/>
                <a:ea typeface="+mj-ea"/>
                <a:cs typeface="+mj-cs"/>
              </a:rPr>
              <a:t> – mondja, hogy legyenek szívesek, fordítsa visszájára a dolgokat , például „nem akarják, hogy bajba kerüljek” vagy „ha folytatják ezt, akkor nem fogom tudni kiszolgálni önöket” vagy „nem akarom kihívni a rendőrséget, de kénytelen leszek, he nem nyugszanak le”</a:t>
            </a:r>
          </a:p>
          <a:p>
            <a:pPr marL="1428750" lvl="2" indent="-514350">
              <a:buFont typeface="Arial" panose="020B0604020202020204" pitchFamily="34" charset="0"/>
              <a:buChar char="•"/>
            </a:pPr>
            <a:r>
              <a:rPr lang="hu-HU" b="1" dirty="0">
                <a:solidFill>
                  <a:srgbClr val="023466"/>
                </a:solidFill>
                <a:latin typeface="+mj-lt"/>
                <a:ea typeface="+mj-ea"/>
                <a:cs typeface="+mj-cs"/>
              </a:rPr>
              <a:t>Erőltessen</a:t>
            </a:r>
            <a:r>
              <a:rPr lang="hu-HU" dirty="0">
                <a:solidFill>
                  <a:srgbClr val="023466"/>
                </a:solidFill>
                <a:latin typeface="+mj-lt"/>
                <a:ea typeface="+mj-ea"/>
                <a:cs typeface="+mj-cs"/>
              </a:rPr>
              <a:t> – ha a vendég továbbra is elutasítja, ismételje meg a következményeket, és kérdezze meg, hogy tehet-e bármit, amivel leállíthatja őket</a:t>
            </a:r>
          </a:p>
          <a:p>
            <a:pPr marL="1428750" lvl="2" indent="-514350">
              <a:buFont typeface="Arial" panose="020B0604020202020204" pitchFamily="34" charset="0"/>
              <a:buChar char="•"/>
            </a:pPr>
            <a:r>
              <a:rPr lang="hu-HU" b="1" dirty="0">
                <a:solidFill>
                  <a:srgbClr val="023466"/>
                </a:solidFill>
                <a:latin typeface="+mj-lt"/>
                <a:ea typeface="+mj-ea"/>
                <a:cs typeface="+mj-cs"/>
              </a:rPr>
              <a:t>Cselekedjen</a:t>
            </a:r>
            <a:r>
              <a:rPr lang="hu-HU" dirty="0">
                <a:solidFill>
                  <a:srgbClr val="023466"/>
                </a:solidFill>
                <a:latin typeface="+mj-lt"/>
                <a:ea typeface="+mj-ea"/>
                <a:cs typeface="+mj-cs"/>
              </a:rPr>
              <a:t> – itt meg kell kérnie őket ismét, hogy távozzanak, és ha ezt megint visszautasítják, ki kell hívnia a rendőrséget. A fizikai erőszak az utolsó megoldás lehet, és soha ne alkalmazza, ha egyedül van. Vezessen valakit az ajtó felé, de legyen óvatos bármilyen erő alkalmazásával, és figyeljen a saját biztonságára.</a:t>
            </a:r>
          </a:p>
          <a:p>
            <a:pPr marL="971550" lvl="1" indent="-514350">
              <a:buFont typeface="Arial" panose="020B0604020202020204" pitchFamily="34" charset="0"/>
              <a:buChar char="•"/>
            </a:pPr>
            <a:r>
              <a:rPr lang="hu-HU" dirty="0">
                <a:solidFill>
                  <a:srgbClr val="023466"/>
                </a:solidFill>
                <a:latin typeface="+mj-lt"/>
                <a:ea typeface="+mj-ea"/>
                <a:cs typeface="+mj-cs"/>
              </a:rPr>
              <a:t>Amikor </a:t>
            </a:r>
            <a:r>
              <a:rPr lang="hu-HU" b="1" dirty="0">
                <a:solidFill>
                  <a:srgbClr val="023466"/>
                </a:solidFill>
                <a:latin typeface="+mj-lt"/>
                <a:ea typeface="+mj-ea"/>
                <a:cs typeface="+mj-cs"/>
              </a:rPr>
              <a:t>megoldódott a probléma</a:t>
            </a:r>
            <a:r>
              <a:rPr lang="hu-HU" dirty="0">
                <a:solidFill>
                  <a:srgbClr val="023466"/>
                </a:solidFill>
                <a:latin typeface="+mj-lt"/>
                <a:ea typeface="+mj-ea"/>
                <a:cs typeface="+mj-cs"/>
              </a:rPr>
              <a:t>:</a:t>
            </a:r>
          </a:p>
          <a:p>
            <a:pPr marL="1428750" lvl="2" indent="-514350">
              <a:buFont typeface="Arial" panose="020B0604020202020204" pitchFamily="34" charset="0"/>
              <a:buChar char="•"/>
            </a:pPr>
            <a:r>
              <a:rPr lang="hu-HU" dirty="0">
                <a:solidFill>
                  <a:srgbClr val="023466"/>
                </a:solidFill>
                <a:latin typeface="+mj-lt"/>
                <a:ea typeface="+mj-ea"/>
                <a:cs typeface="+mj-cs"/>
              </a:rPr>
              <a:t>Kérjen elnézést a vendégektől a kellemetlenségekért és megnyugtatni őket, hogy már minden rendben van.</a:t>
            </a:r>
          </a:p>
          <a:p>
            <a:pPr marL="1428750" lvl="2" indent="-514350">
              <a:buFont typeface="Arial" panose="020B0604020202020204" pitchFamily="34" charset="0"/>
              <a:buChar char="•"/>
            </a:pPr>
            <a:r>
              <a:rPr lang="hu-HU" dirty="0">
                <a:solidFill>
                  <a:srgbClr val="023466"/>
                </a:solidFill>
                <a:latin typeface="+mj-lt"/>
                <a:ea typeface="+mj-ea"/>
                <a:cs typeface="+mj-cs"/>
              </a:rPr>
              <a:t>Tartson egy kis szünetet, ha lehetséges, hogy visszanyerje saját lélekjelenlétét.</a:t>
            </a:r>
          </a:p>
          <a:p>
            <a:pPr marL="1428750" lvl="2" indent="-514350">
              <a:buFont typeface="Arial" panose="020B0604020202020204" pitchFamily="34" charset="0"/>
              <a:buChar char="•"/>
            </a:pPr>
            <a:r>
              <a:rPr lang="hu-HU" dirty="0">
                <a:solidFill>
                  <a:srgbClr val="023466"/>
                </a:solidFill>
                <a:latin typeface="+mj-lt"/>
                <a:ea typeface="+mj-ea"/>
                <a:cs typeface="+mj-cs"/>
              </a:rPr>
              <a:t>Bevált gyakorlat az incidens pontos feljegyzése, amíg az információk még frissek.</a:t>
            </a:r>
          </a:p>
          <a:p>
            <a:pPr marL="971550" lvl="1" indent="-514350">
              <a:buFont typeface="Arial" panose="020B0604020202020204" pitchFamily="34" charset="0"/>
              <a:buChar char="•"/>
            </a:pPr>
            <a:endParaRPr lang="hu-HU" dirty="0">
              <a:solidFill>
                <a:srgbClr val="023466"/>
              </a:solidFill>
              <a:latin typeface="+mj-lt"/>
              <a:ea typeface="+mj-ea"/>
              <a:cs typeface="+mj-cs"/>
            </a:endParaRPr>
          </a:p>
        </p:txBody>
      </p:sp>
    </p:spTree>
    <p:extLst>
      <p:ext uri="{BB962C8B-B14F-4D97-AF65-F5344CB8AC3E}">
        <p14:creationId xmlns:p14="http://schemas.microsoft.com/office/powerpoint/2010/main" val="150507987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C07440F5-4A68-476E-A4D5-E130C3223BC8}"/>
              </a:ext>
            </a:extLst>
          </p:cNvPr>
          <p:cNvSpPr>
            <a:spLocks noGrp="1"/>
          </p:cNvSpPr>
          <p:nvPr>
            <p:ph type="title"/>
          </p:nvPr>
        </p:nvSpPr>
        <p:spPr/>
        <p:txBody>
          <a:bodyPr/>
          <a:lstStyle/>
          <a:p>
            <a:r>
              <a:rPr lang="en-US" b="1" dirty="0"/>
              <a:t>1. </a:t>
            </a:r>
            <a:r>
              <a:rPr lang="en-US" b="1" dirty="0" err="1"/>
              <a:t>fejezet</a:t>
            </a:r>
            <a:r>
              <a:rPr lang="en-US" b="1" dirty="0"/>
              <a:t>: </a:t>
            </a:r>
            <a:r>
              <a:rPr lang="en-US" b="1" dirty="0" err="1"/>
              <a:t>Italmérési</a:t>
            </a:r>
            <a:r>
              <a:rPr lang="en-US" b="1" dirty="0"/>
              <a:t> </a:t>
            </a:r>
            <a:r>
              <a:rPr lang="en-US" b="1" dirty="0" err="1"/>
              <a:t>jogszabályok</a:t>
            </a:r>
            <a:endParaRPr lang="en-US" b="1" dirty="0"/>
          </a:p>
        </p:txBody>
      </p:sp>
      <p:sp>
        <p:nvSpPr>
          <p:cNvPr id="4" name="Espace réservé du numéro de diapositive 3">
            <a:extLst>
              <a:ext uri="{FF2B5EF4-FFF2-40B4-BE49-F238E27FC236}">
                <a16:creationId xmlns:a16="http://schemas.microsoft.com/office/drawing/2014/main" id="{1284DB01-732C-496E-AB43-8DE56314CCC7}"/>
              </a:ext>
            </a:extLst>
          </p:cNvPr>
          <p:cNvSpPr>
            <a:spLocks noGrp="1"/>
          </p:cNvSpPr>
          <p:nvPr>
            <p:ph type="sldNum" sz="quarter" idx="12"/>
          </p:nvPr>
        </p:nvSpPr>
        <p:spPr>
          <a:xfrm>
            <a:off x="-189217" y="8479096"/>
            <a:ext cx="727444" cy="486833"/>
          </a:xfrm>
          <a:prstGeom prst="rect">
            <a:avLst/>
          </a:prstGeom>
        </p:spPr>
        <p:txBody>
          <a:bodyPr vert="horz" lIns="122079" tIns="61039" rIns="122079" bIns="61039" rtlCol="0" anchor="ctr"/>
          <a:lstStyle>
            <a:defPPr>
              <a:defRPr lang="fr-FR"/>
            </a:defPPr>
            <a:lvl1pPr algn="r" rtl="0" fontAlgn="base">
              <a:spcBef>
                <a:spcPct val="0"/>
              </a:spcBef>
              <a:spcAft>
                <a:spcPct val="0"/>
              </a:spcAft>
              <a:defRPr sz="1467" kern="1200">
                <a:solidFill>
                  <a:schemeClr val="tx1"/>
                </a:solidFill>
                <a:latin typeface="+mn-lt"/>
                <a:ea typeface="+mn-ea"/>
                <a:cs typeface="Arial" charset="0"/>
              </a:defRPr>
            </a:lvl1pPr>
            <a:lvl2pPr marL="609585" algn="l" rtl="0" fontAlgn="base">
              <a:spcBef>
                <a:spcPct val="0"/>
              </a:spcBef>
              <a:spcAft>
                <a:spcPct val="0"/>
              </a:spcAft>
              <a:defRPr kern="1200">
                <a:solidFill>
                  <a:schemeClr val="tx1"/>
                </a:solidFill>
                <a:latin typeface="Arial" charset="0"/>
                <a:ea typeface="+mn-ea"/>
                <a:cs typeface="Arial" charset="0"/>
              </a:defRPr>
            </a:lvl2pPr>
            <a:lvl3pPr marL="1219170" algn="l" rtl="0" fontAlgn="base">
              <a:spcBef>
                <a:spcPct val="0"/>
              </a:spcBef>
              <a:spcAft>
                <a:spcPct val="0"/>
              </a:spcAft>
              <a:defRPr kern="1200">
                <a:solidFill>
                  <a:schemeClr val="tx1"/>
                </a:solidFill>
                <a:latin typeface="Arial" charset="0"/>
                <a:ea typeface="+mn-ea"/>
                <a:cs typeface="Arial" charset="0"/>
              </a:defRPr>
            </a:lvl3pPr>
            <a:lvl4pPr marL="1828754" algn="l" rtl="0" fontAlgn="base">
              <a:spcBef>
                <a:spcPct val="0"/>
              </a:spcBef>
              <a:spcAft>
                <a:spcPct val="0"/>
              </a:spcAft>
              <a:defRPr kern="1200">
                <a:solidFill>
                  <a:schemeClr val="tx1"/>
                </a:solidFill>
                <a:latin typeface="Arial" charset="0"/>
                <a:ea typeface="+mn-ea"/>
                <a:cs typeface="Arial" charset="0"/>
              </a:defRPr>
            </a:lvl4pPr>
            <a:lvl5pPr marL="2438339" algn="l" rtl="0" fontAlgn="base">
              <a:spcBef>
                <a:spcPct val="0"/>
              </a:spcBef>
              <a:spcAft>
                <a:spcPct val="0"/>
              </a:spcAft>
              <a:defRPr kern="1200">
                <a:solidFill>
                  <a:schemeClr val="tx1"/>
                </a:solidFill>
                <a:latin typeface="Arial" charset="0"/>
                <a:ea typeface="+mn-ea"/>
                <a:cs typeface="Arial" charset="0"/>
              </a:defRPr>
            </a:lvl5pPr>
            <a:lvl6pPr marL="3047924" algn="l" defTabSz="1219170" rtl="0" eaLnBrk="1" latinLnBrk="0" hangingPunct="1">
              <a:defRPr kern="1200">
                <a:solidFill>
                  <a:schemeClr val="tx1"/>
                </a:solidFill>
                <a:latin typeface="Arial" charset="0"/>
                <a:ea typeface="+mn-ea"/>
                <a:cs typeface="Arial" charset="0"/>
              </a:defRPr>
            </a:lvl6pPr>
            <a:lvl7pPr marL="3657509" algn="l" defTabSz="1219170" rtl="0" eaLnBrk="1" latinLnBrk="0" hangingPunct="1">
              <a:defRPr kern="1200">
                <a:solidFill>
                  <a:schemeClr val="tx1"/>
                </a:solidFill>
                <a:latin typeface="Arial" charset="0"/>
                <a:ea typeface="+mn-ea"/>
                <a:cs typeface="Arial" charset="0"/>
              </a:defRPr>
            </a:lvl7pPr>
            <a:lvl8pPr marL="4267093" algn="l" defTabSz="1219170" rtl="0" eaLnBrk="1" latinLnBrk="0" hangingPunct="1">
              <a:defRPr kern="1200">
                <a:solidFill>
                  <a:schemeClr val="tx1"/>
                </a:solidFill>
                <a:latin typeface="Arial" charset="0"/>
                <a:ea typeface="+mn-ea"/>
                <a:cs typeface="Arial" charset="0"/>
              </a:defRPr>
            </a:lvl8pPr>
            <a:lvl9pPr marL="4876678" algn="l" defTabSz="1219170" rtl="0" eaLnBrk="1" latinLnBrk="0" hangingPunct="1">
              <a:defRPr kern="1200">
                <a:solidFill>
                  <a:schemeClr val="tx1"/>
                </a:solidFill>
                <a:latin typeface="Arial" charset="0"/>
                <a:ea typeface="+mn-ea"/>
                <a:cs typeface="Arial" charset="0"/>
              </a:defRPr>
            </a:lvl9pPr>
          </a:lstStyle>
          <a:p>
            <a:pPr defTabSz="1219170" eaLnBrk="0" hangingPunct="0"/>
            <a:fld id="{0EB3E5AF-D5C2-496C-A08C-C1F7B0D398D0}" type="slidenum">
              <a:rPr lang="fr-FR">
                <a:solidFill>
                  <a:srgbClr val="000066"/>
                </a:solidFill>
                <a:latin typeface="Calibri"/>
              </a:rPr>
              <a:pPr defTabSz="1219170" eaLnBrk="0" hangingPunct="0"/>
              <a:t>3</a:t>
            </a:fld>
            <a:endParaRPr lang="fr-FR">
              <a:solidFill>
                <a:srgbClr val="000066"/>
              </a:solidFill>
              <a:latin typeface="Calibri"/>
            </a:endParaRPr>
          </a:p>
        </p:txBody>
      </p:sp>
      <p:sp>
        <p:nvSpPr>
          <p:cNvPr id="5" name="Espace réservé du numéro de diapositive 3">
            <a:extLst>
              <a:ext uri="{FF2B5EF4-FFF2-40B4-BE49-F238E27FC236}">
                <a16:creationId xmlns:a16="http://schemas.microsoft.com/office/drawing/2014/main" id="{CF7AEBDF-0ECE-433A-BFF7-A19D361297DE}"/>
              </a:ext>
            </a:extLst>
          </p:cNvPr>
          <p:cNvSpPr txBox="1">
            <a:spLocks/>
          </p:cNvSpPr>
          <p:nvPr/>
        </p:nvSpPr>
        <p:spPr>
          <a:xfrm>
            <a:off x="11298722" y="6329374"/>
            <a:ext cx="727444" cy="486833"/>
          </a:xfrm>
          <a:prstGeom prst="rect">
            <a:avLst/>
          </a:prstGeom>
        </p:spPr>
        <p:txBody>
          <a:bodyPr vert="horz" lIns="122079" tIns="61039" rIns="122079" bIns="61039" rtlCol="0" anchor="ctr"/>
          <a:lstStyle>
            <a:defPPr>
              <a:defRPr lang="fr-FR"/>
            </a:defPPr>
            <a:lvl1pPr algn="r" rtl="0" eaLnBrk="0" fontAlgn="base" hangingPunct="0">
              <a:spcBef>
                <a:spcPct val="0"/>
              </a:spcBef>
              <a:spcAft>
                <a:spcPct val="0"/>
              </a:spcAft>
              <a:defRPr sz="1100" kern="1200">
                <a:solidFill>
                  <a:schemeClr val="tx1"/>
                </a:solidFill>
                <a:latin typeface="+mn-lt"/>
                <a:ea typeface="+mn-ea"/>
                <a:cs typeface="Arial" charset="0"/>
              </a:defRPr>
            </a:lvl1pPr>
            <a:lvl2pPr marL="457200" algn="l" rtl="0" eaLnBrk="0" fontAlgn="base" hangingPunct="0">
              <a:spcBef>
                <a:spcPct val="0"/>
              </a:spcBef>
              <a:spcAft>
                <a:spcPct val="0"/>
              </a:spcAft>
              <a:defRPr sz="1600" kern="1200">
                <a:solidFill>
                  <a:schemeClr val="tx1"/>
                </a:solidFill>
                <a:latin typeface="Arial" charset="0"/>
                <a:ea typeface="+mn-ea"/>
                <a:cs typeface="Arial" charset="0"/>
              </a:defRPr>
            </a:lvl2pPr>
            <a:lvl3pPr marL="914400" algn="l" rtl="0" eaLnBrk="0" fontAlgn="base" hangingPunct="0">
              <a:spcBef>
                <a:spcPct val="0"/>
              </a:spcBef>
              <a:spcAft>
                <a:spcPct val="0"/>
              </a:spcAft>
              <a:defRPr sz="1600" kern="1200">
                <a:solidFill>
                  <a:schemeClr val="tx1"/>
                </a:solidFill>
                <a:latin typeface="Arial" charset="0"/>
                <a:ea typeface="+mn-ea"/>
                <a:cs typeface="Arial" charset="0"/>
              </a:defRPr>
            </a:lvl3pPr>
            <a:lvl4pPr marL="1371600" algn="l" rtl="0" eaLnBrk="0" fontAlgn="base" hangingPunct="0">
              <a:spcBef>
                <a:spcPct val="0"/>
              </a:spcBef>
              <a:spcAft>
                <a:spcPct val="0"/>
              </a:spcAft>
              <a:defRPr sz="1600" kern="1200">
                <a:solidFill>
                  <a:schemeClr val="tx1"/>
                </a:solidFill>
                <a:latin typeface="Arial" charset="0"/>
                <a:ea typeface="+mn-ea"/>
                <a:cs typeface="Arial" charset="0"/>
              </a:defRPr>
            </a:lvl4pPr>
            <a:lvl5pPr marL="1828800" algn="l" rtl="0" eaLnBrk="0" fontAlgn="base" hangingPunct="0">
              <a:spcBef>
                <a:spcPct val="0"/>
              </a:spcBef>
              <a:spcAft>
                <a:spcPct val="0"/>
              </a:spcAft>
              <a:defRPr sz="1600" kern="1200">
                <a:solidFill>
                  <a:schemeClr val="tx1"/>
                </a:solidFill>
                <a:latin typeface="Arial" charset="0"/>
                <a:ea typeface="+mn-ea"/>
                <a:cs typeface="Arial" charset="0"/>
              </a:defRPr>
            </a:lvl5pPr>
            <a:lvl6pPr marL="2286000" algn="l" defTabSz="914400" rtl="0" eaLnBrk="1" latinLnBrk="0" hangingPunct="1">
              <a:defRPr sz="1600" kern="1200">
                <a:solidFill>
                  <a:schemeClr val="tx1"/>
                </a:solidFill>
                <a:latin typeface="Arial" charset="0"/>
                <a:ea typeface="+mn-ea"/>
                <a:cs typeface="Arial" charset="0"/>
              </a:defRPr>
            </a:lvl6pPr>
            <a:lvl7pPr marL="2743200" algn="l" defTabSz="914400" rtl="0" eaLnBrk="1" latinLnBrk="0" hangingPunct="1">
              <a:defRPr sz="1600" kern="1200">
                <a:solidFill>
                  <a:schemeClr val="tx1"/>
                </a:solidFill>
                <a:latin typeface="Arial" charset="0"/>
                <a:ea typeface="+mn-ea"/>
                <a:cs typeface="Arial" charset="0"/>
              </a:defRPr>
            </a:lvl7pPr>
            <a:lvl8pPr marL="3200400" algn="l" defTabSz="914400" rtl="0" eaLnBrk="1" latinLnBrk="0" hangingPunct="1">
              <a:defRPr sz="1600" kern="1200">
                <a:solidFill>
                  <a:schemeClr val="tx1"/>
                </a:solidFill>
                <a:latin typeface="Arial" charset="0"/>
                <a:ea typeface="+mn-ea"/>
                <a:cs typeface="Arial" charset="0"/>
              </a:defRPr>
            </a:lvl8pPr>
            <a:lvl9pPr marL="3657600" algn="l" defTabSz="914400" rtl="0" eaLnBrk="1" latinLnBrk="0" hangingPunct="1">
              <a:defRPr sz="1600" kern="1200">
                <a:solidFill>
                  <a:schemeClr val="tx1"/>
                </a:solidFill>
                <a:latin typeface="Arial" charset="0"/>
                <a:ea typeface="+mn-ea"/>
                <a:cs typeface="Arial" charset="0"/>
              </a:defRPr>
            </a:lvl9pPr>
          </a:lstStyle>
          <a:p>
            <a:pPr defTabSz="1219170"/>
            <a:fld id="{0EB3E5AF-D5C2-496C-A08C-C1F7B0D398D0}" type="slidenum">
              <a:rPr lang="fr-FR" sz="1467">
                <a:solidFill>
                  <a:srgbClr val="000066"/>
                </a:solidFill>
                <a:latin typeface="Calibri"/>
              </a:rPr>
              <a:pPr defTabSz="1219170"/>
              <a:t>3</a:t>
            </a:fld>
            <a:endParaRPr lang="fr-FR" sz="1467">
              <a:solidFill>
                <a:srgbClr val="000066"/>
              </a:solidFill>
              <a:latin typeface="Calibri"/>
            </a:endParaRPr>
          </a:p>
        </p:txBody>
      </p:sp>
      <p:sp>
        <p:nvSpPr>
          <p:cNvPr id="8" name="ZoneTexte 7">
            <a:extLst>
              <a:ext uri="{FF2B5EF4-FFF2-40B4-BE49-F238E27FC236}">
                <a16:creationId xmlns:a16="http://schemas.microsoft.com/office/drawing/2014/main" id="{F520A7E4-8C80-430C-821E-E41A5A057ACB}"/>
              </a:ext>
            </a:extLst>
          </p:cNvPr>
          <p:cNvSpPr txBox="1"/>
          <p:nvPr/>
        </p:nvSpPr>
        <p:spPr>
          <a:xfrm>
            <a:off x="254000" y="0"/>
            <a:ext cx="2628540" cy="400110"/>
          </a:xfrm>
          <a:prstGeom prst="rect">
            <a:avLst/>
          </a:prstGeom>
          <a:noFill/>
        </p:spPr>
        <p:txBody>
          <a:bodyPr wrap="none" rtlCol="0">
            <a:spAutoFit/>
          </a:bodyPr>
          <a:lstStyle/>
          <a:p>
            <a:r>
              <a:rPr lang="hu-HU" sz="2000" dirty="0">
                <a:solidFill>
                  <a:srgbClr val="023466"/>
                </a:solidFill>
                <a:latin typeface="+mj-lt"/>
                <a:ea typeface="+mj-ea"/>
                <a:cs typeface="+mj-cs"/>
              </a:rPr>
              <a:t>Pernod Ricard Hungary</a:t>
            </a:r>
            <a:endParaRPr lang="fr-FR" sz="2000" dirty="0">
              <a:solidFill>
                <a:srgbClr val="023466"/>
              </a:solidFill>
              <a:latin typeface="+mj-lt"/>
              <a:ea typeface="+mj-ea"/>
              <a:cs typeface="+mj-cs"/>
            </a:endParaRPr>
          </a:p>
        </p:txBody>
      </p:sp>
      <p:sp>
        <p:nvSpPr>
          <p:cNvPr id="6" name="ZoneTexte 7">
            <a:extLst>
              <a:ext uri="{FF2B5EF4-FFF2-40B4-BE49-F238E27FC236}">
                <a16:creationId xmlns:a16="http://schemas.microsoft.com/office/drawing/2014/main" id="{A2C8BF2F-5370-4960-81F2-69B1C9AA21A8}"/>
              </a:ext>
            </a:extLst>
          </p:cNvPr>
          <p:cNvSpPr txBox="1"/>
          <p:nvPr/>
        </p:nvSpPr>
        <p:spPr>
          <a:xfrm>
            <a:off x="319741" y="988784"/>
            <a:ext cx="11552518" cy="5940088"/>
          </a:xfrm>
          <a:prstGeom prst="rect">
            <a:avLst/>
          </a:prstGeom>
          <a:noFill/>
        </p:spPr>
        <p:txBody>
          <a:bodyPr wrap="square" rtlCol="0">
            <a:spAutoFit/>
          </a:bodyPr>
          <a:lstStyle/>
          <a:p>
            <a:pPr marL="457200" indent="-457200">
              <a:buFont typeface="+mj-lt"/>
              <a:buAutoNum type="alphaLcParenR"/>
            </a:pPr>
            <a:r>
              <a:rPr lang="hu-HU" sz="2000" dirty="0">
                <a:solidFill>
                  <a:srgbClr val="023466"/>
                </a:solidFill>
                <a:latin typeface="+mj-lt"/>
                <a:ea typeface="+mj-ea"/>
                <a:cs typeface="+mj-cs"/>
              </a:rPr>
              <a:t>Italmérési engedély / Jogszabályok</a:t>
            </a:r>
          </a:p>
          <a:p>
            <a:pPr marL="1371600" lvl="2" indent="-457200">
              <a:buFont typeface="Arial" panose="020B0604020202020204" pitchFamily="34" charset="0"/>
              <a:buChar char="•"/>
            </a:pPr>
            <a:r>
              <a:rPr lang="hu-HU" b="1" dirty="0">
                <a:solidFill>
                  <a:srgbClr val="023466"/>
                </a:solidFill>
                <a:latin typeface="+mj-lt"/>
                <a:ea typeface="+mj-ea"/>
                <a:cs typeface="+mj-cs"/>
              </a:rPr>
              <a:t>Bejelentés</a:t>
            </a:r>
            <a:endParaRPr lang="hu-HU" dirty="0">
              <a:solidFill>
                <a:srgbClr val="023466"/>
              </a:solidFill>
              <a:latin typeface="+mj-lt"/>
              <a:ea typeface="+mj-ea"/>
              <a:cs typeface="+mj-cs"/>
            </a:endParaRPr>
          </a:p>
          <a:p>
            <a:pPr marL="1828800" lvl="3" indent="-457200">
              <a:buFont typeface="Arial" panose="020B0604020202020204" pitchFamily="34" charset="0"/>
              <a:buChar char="•"/>
            </a:pPr>
            <a:r>
              <a:rPr lang="hu-HU" dirty="0">
                <a:solidFill>
                  <a:srgbClr val="023466"/>
                </a:solidFill>
                <a:latin typeface="+mj-lt"/>
                <a:ea typeface="+mj-ea"/>
                <a:cs typeface="+mj-cs"/>
              </a:rPr>
              <a:t>Az illetékes önkormányzat jegyző hivatalában. A kereskedelmi tevékenység bejelentése (üzlet nyitvatartási rendje, neve, a tulajdonosok adatai, a tulajdoni/bérleti iratok, vásárlók könyve), a jegyző nyilvántartásba veszi a helyet, és kiadja a nyilvántartási számot.</a:t>
            </a:r>
          </a:p>
          <a:p>
            <a:pPr marL="1371600" lvl="2" indent="-457200">
              <a:buFont typeface="Arial" panose="020B0604020202020204" pitchFamily="34" charset="0"/>
              <a:buChar char="•"/>
            </a:pPr>
            <a:r>
              <a:rPr lang="hu-HU" b="1" dirty="0">
                <a:solidFill>
                  <a:srgbClr val="023466"/>
                </a:solidFill>
                <a:latin typeface="+mj-lt"/>
                <a:ea typeface="+mj-ea"/>
                <a:cs typeface="+mj-cs"/>
              </a:rPr>
              <a:t>Élelmiszerbiztonság</a:t>
            </a:r>
          </a:p>
          <a:p>
            <a:pPr marL="1828800" lvl="3" indent="-457200">
              <a:buFont typeface="Arial" panose="020B0604020202020204" pitchFamily="34" charset="0"/>
              <a:buChar char="•"/>
            </a:pPr>
            <a:r>
              <a:rPr lang="hu-HU" dirty="0">
                <a:solidFill>
                  <a:srgbClr val="023466"/>
                </a:solidFill>
                <a:latin typeface="+mj-lt"/>
                <a:ea typeface="+mj-ea"/>
                <a:cs typeface="+mj-cs"/>
              </a:rPr>
              <a:t>20/2021. (V. 17.) AM rendelet – az </a:t>
            </a:r>
            <a:r>
              <a:rPr lang="hu-HU" b="1" dirty="0">
                <a:solidFill>
                  <a:srgbClr val="023466"/>
                </a:solidFill>
                <a:latin typeface="+mj-lt"/>
                <a:ea typeface="+mj-ea"/>
                <a:cs typeface="+mj-cs"/>
              </a:rPr>
              <a:t>élelmiszerek</a:t>
            </a:r>
            <a:r>
              <a:rPr lang="hu-HU" dirty="0">
                <a:solidFill>
                  <a:srgbClr val="023466"/>
                </a:solidFill>
                <a:latin typeface="+mj-lt"/>
                <a:ea typeface="+mj-ea"/>
                <a:cs typeface="+mj-cs"/>
              </a:rPr>
              <a:t> és az élelmiszerekkel rendeltetésszerűen érintkezésbe kerülő anyagok és tárgyak </a:t>
            </a:r>
            <a:r>
              <a:rPr lang="hu-HU" b="1" dirty="0">
                <a:solidFill>
                  <a:srgbClr val="023466"/>
                </a:solidFill>
                <a:latin typeface="+mj-lt"/>
                <a:ea typeface="+mj-ea"/>
                <a:cs typeface="+mj-cs"/>
              </a:rPr>
              <a:t>előállításáról és forgalomba hozataláról</a:t>
            </a:r>
          </a:p>
          <a:p>
            <a:pPr marL="1828800" lvl="3" indent="-457200">
              <a:buFont typeface="Arial" panose="020B0604020202020204" pitchFamily="34" charset="0"/>
              <a:buChar char="•"/>
            </a:pPr>
            <a:r>
              <a:rPr lang="hu-HU" dirty="0">
                <a:solidFill>
                  <a:srgbClr val="023466"/>
                </a:solidFill>
                <a:latin typeface="+mj-lt"/>
                <a:ea typeface="+mj-ea"/>
                <a:cs typeface="+mj-cs"/>
              </a:rPr>
              <a:t>62/2011. (VI. 30.) VM rendelet – a vendéglátó-ipari termékek előállításának és forgalomba hozatalának </a:t>
            </a:r>
            <a:r>
              <a:rPr lang="hu-HU" b="1" dirty="0">
                <a:solidFill>
                  <a:srgbClr val="023466"/>
                </a:solidFill>
                <a:latin typeface="+mj-lt"/>
                <a:ea typeface="+mj-ea"/>
                <a:cs typeface="+mj-cs"/>
              </a:rPr>
              <a:t>élelmiszerbiztonsági feltételeiről </a:t>
            </a:r>
          </a:p>
          <a:p>
            <a:pPr marL="1828800" lvl="3" indent="-457200">
              <a:buFont typeface="Arial" panose="020B0604020202020204" pitchFamily="34" charset="0"/>
              <a:buChar char="•"/>
            </a:pPr>
            <a:r>
              <a:rPr lang="hu-HU" b="1" dirty="0">
                <a:solidFill>
                  <a:srgbClr val="023466"/>
                </a:solidFill>
                <a:latin typeface="+mj-lt"/>
                <a:ea typeface="+mj-ea"/>
                <a:cs typeface="+mj-cs"/>
              </a:rPr>
              <a:t>Nébih</a:t>
            </a:r>
            <a:r>
              <a:rPr lang="hu-HU" dirty="0">
                <a:solidFill>
                  <a:srgbClr val="023466"/>
                </a:solidFill>
                <a:latin typeface="+mj-lt"/>
                <a:ea typeface="+mj-ea"/>
                <a:cs typeface="+mj-cs"/>
              </a:rPr>
              <a:t> - Útmutató a vendéglátás és étkeztetés jó </a:t>
            </a:r>
            <a:r>
              <a:rPr lang="hu-HU" b="1" dirty="0">
                <a:solidFill>
                  <a:srgbClr val="023466"/>
                </a:solidFill>
                <a:latin typeface="+mj-lt"/>
                <a:ea typeface="+mj-ea"/>
                <a:cs typeface="+mj-cs"/>
              </a:rPr>
              <a:t>higiéniai</a:t>
            </a:r>
            <a:r>
              <a:rPr lang="hu-HU" dirty="0">
                <a:solidFill>
                  <a:srgbClr val="023466"/>
                </a:solidFill>
                <a:latin typeface="+mj-lt"/>
                <a:ea typeface="+mj-ea"/>
                <a:cs typeface="+mj-cs"/>
              </a:rPr>
              <a:t> gyakorlatához</a:t>
            </a:r>
          </a:p>
          <a:p>
            <a:pPr marL="1371600" lvl="2" indent="-457200">
              <a:buFont typeface="Arial" panose="020B0604020202020204" pitchFamily="34" charset="0"/>
              <a:buChar char="•"/>
            </a:pPr>
            <a:r>
              <a:rPr lang="hu-HU" b="1" dirty="0">
                <a:solidFill>
                  <a:srgbClr val="023466"/>
                </a:solidFill>
                <a:latin typeface="+mj-lt"/>
                <a:ea typeface="+mj-ea"/>
                <a:cs typeface="+mj-cs"/>
              </a:rPr>
              <a:t>Helyszínbiztonság</a:t>
            </a:r>
          </a:p>
          <a:p>
            <a:pPr marL="1828800" lvl="3" indent="-457200">
              <a:buFont typeface="Arial" panose="020B0604020202020204" pitchFamily="34" charset="0"/>
              <a:buChar char="•"/>
            </a:pPr>
            <a:r>
              <a:rPr lang="hu-HU" dirty="0">
                <a:solidFill>
                  <a:srgbClr val="023466"/>
                </a:solidFill>
                <a:latin typeface="+mj-lt"/>
                <a:ea typeface="+mj-ea"/>
                <a:cs typeface="+mj-cs"/>
              </a:rPr>
              <a:t>Tűzoltóság </a:t>
            </a:r>
          </a:p>
          <a:p>
            <a:pPr marL="1371600" lvl="2" indent="-457200">
              <a:buFont typeface="Arial" panose="020B0604020202020204" pitchFamily="34" charset="0"/>
              <a:buChar char="•"/>
            </a:pPr>
            <a:r>
              <a:rPr lang="hu-HU" b="1" dirty="0">
                <a:solidFill>
                  <a:srgbClr val="023466"/>
                </a:solidFill>
                <a:latin typeface="+mj-lt"/>
                <a:ea typeface="+mj-ea"/>
                <a:cs typeface="+mj-cs"/>
              </a:rPr>
              <a:t>Üzemeltetés</a:t>
            </a:r>
          </a:p>
          <a:p>
            <a:pPr marL="1828800" lvl="3" indent="-457200">
              <a:buFont typeface="Arial" panose="020B0604020202020204" pitchFamily="34" charset="0"/>
              <a:buChar char="•"/>
            </a:pPr>
            <a:r>
              <a:rPr lang="hu-HU" dirty="0">
                <a:solidFill>
                  <a:srgbClr val="023466"/>
                </a:solidFill>
                <a:latin typeface="+mj-lt"/>
                <a:ea typeface="+mj-ea"/>
                <a:cs typeface="+mj-cs"/>
              </a:rPr>
              <a:t>Közműnyilatkozatok (igazolja, hogy a helyszín üzemeltetésre megfelelő)</a:t>
            </a:r>
          </a:p>
          <a:p>
            <a:pPr marL="1828800" lvl="3" indent="-457200">
              <a:buFont typeface="Arial" panose="020B0604020202020204" pitchFamily="34" charset="0"/>
              <a:buChar char="•"/>
            </a:pPr>
            <a:r>
              <a:rPr lang="hu-HU" dirty="0">
                <a:solidFill>
                  <a:srgbClr val="023466"/>
                </a:solidFill>
                <a:latin typeface="+mj-lt"/>
                <a:ea typeface="+mj-ea"/>
                <a:cs typeface="+mj-cs"/>
              </a:rPr>
              <a:t>HACCP (technológiai leírás és elrendezési rajz, anyagmozgatási, személyforgalmi terv, áruszállítási terv, melléktermék és hulladékkezelési terv, stb.)</a:t>
            </a:r>
          </a:p>
          <a:p>
            <a:pPr marL="1371600" lvl="2" indent="-457200">
              <a:buFont typeface="Arial" panose="020B0604020202020204" pitchFamily="34" charset="0"/>
              <a:buChar char="•"/>
            </a:pPr>
            <a:r>
              <a:rPr lang="hu-HU" b="1" dirty="0">
                <a:solidFill>
                  <a:srgbClr val="023466"/>
                </a:solidFill>
                <a:latin typeface="+mj-lt"/>
                <a:ea typeface="+mj-ea"/>
                <a:cs typeface="+mj-cs"/>
              </a:rPr>
              <a:t>Képesítések</a:t>
            </a:r>
          </a:p>
          <a:p>
            <a:pPr marL="1828800" lvl="3" indent="-457200">
              <a:buFont typeface="Arial" panose="020B0604020202020204" pitchFamily="34" charset="0"/>
              <a:buChar char="•"/>
            </a:pPr>
            <a:r>
              <a:rPr lang="hu-HU" dirty="0">
                <a:solidFill>
                  <a:srgbClr val="023466"/>
                </a:solidFill>
                <a:latin typeface="+mj-lt"/>
                <a:ea typeface="+mj-ea"/>
                <a:cs typeface="+mj-cs"/>
              </a:rPr>
              <a:t>34/2021. (VII. 26.) ITM rendelet – egyes ipari és </a:t>
            </a:r>
            <a:r>
              <a:rPr lang="hu-HU" b="1" dirty="0">
                <a:solidFill>
                  <a:srgbClr val="023466"/>
                </a:solidFill>
                <a:latin typeface="+mj-lt"/>
                <a:ea typeface="+mj-ea"/>
                <a:cs typeface="+mj-cs"/>
              </a:rPr>
              <a:t>kereskedelmi tevékenységek gyakorlásához szükséges képesítésekről</a:t>
            </a:r>
          </a:p>
          <a:p>
            <a:pPr marL="1371600" lvl="2" indent="-457200">
              <a:buFont typeface="Arial" panose="020B0604020202020204" pitchFamily="34" charset="0"/>
              <a:buChar char="•"/>
            </a:pPr>
            <a:endParaRPr lang="hu-HU" dirty="0">
              <a:solidFill>
                <a:srgbClr val="023466"/>
              </a:solidFill>
              <a:latin typeface="+mj-lt"/>
              <a:ea typeface="+mj-ea"/>
              <a:cs typeface="+mj-cs"/>
            </a:endParaRPr>
          </a:p>
        </p:txBody>
      </p:sp>
    </p:spTree>
    <p:extLst>
      <p:ext uri="{BB962C8B-B14F-4D97-AF65-F5344CB8AC3E}">
        <p14:creationId xmlns:p14="http://schemas.microsoft.com/office/powerpoint/2010/main" val="255176207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C07440F5-4A68-476E-A4D5-E130C3223BC8}"/>
              </a:ext>
            </a:extLst>
          </p:cNvPr>
          <p:cNvSpPr>
            <a:spLocks noGrp="1"/>
          </p:cNvSpPr>
          <p:nvPr>
            <p:ph type="title"/>
          </p:nvPr>
        </p:nvSpPr>
        <p:spPr/>
        <p:txBody>
          <a:bodyPr/>
          <a:lstStyle/>
          <a:p>
            <a:r>
              <a:rPr lang="en-US" b="1" dirty="0"/>
              <a:t>1. </a:t>
            </a:r>
            <a:r>
              <a:rPr lang="en-US" b="1" dirty="0" err="1"/>
              <a:t>fejezet</a:t>
            </a:r>
            <a:r>
              <a:rPr lang="en-US" b="1" dirty="0"/>
              <a:t>: </a:t>
            </a:r>
            <a:r>
              <a:rPr lang="en-US" b="1" dirty="0" err="1"/>
              <a:t>Italmérési</a:t>
            </a:r>
            <a:r>
              <a:rPr lang="en-US" b="1" dirty="0"/>
              <a:t> </a:t>
            </a:r>
            <a:r>
              <a:rPr lang="en-US" b="1" dirty="0" err="1"/>
              <a:t>jogszabályok</a:t>
            </a:r>
            <a:r>
              <a:rPr lang="hu-HU" b="1" dirty="0"/>
              <a:t>, folyt.1.</a:t>
            </a:r>
            <a:endParaRPr lang="en-US" b="1" dirty="0"/>
          </a:p>
        </p:txBody>
      </p:sp>
      <p:sp>
        <p:nvSpPr>
          <p:cNvPr id="4" name="Espace réservé du numéro de diapositive 3">
            <a:extLst>
              <a:ext uri="{FF2B5EF4-FFF2-40B4-BE49-F238E27FC236}">
                <a16:creationId xmlns:a16="http://schemas.microsoft.com/office/drawing/2014/main" id="{1284DB01-732C-496E-AB43-8DE56314CCC7}"/>
              </a:ext>
            </a:extLst>
          </p:cNvPr>
          <p:cNvSpPr>
            <a:spLocks noGrp="1"/>
          </p:cNvSpPr>
          <p:nvPr>
            <p:ph type="sldNum" sz="quarter" idx="12"/>
          </p:nvPr>
        </p:nvSpPr>
        <p:spPr>
          <a:xfrm>
            <a:off x="-189217" y="8479096"/>
            <a:ext cx="727444" cy="486833"/>
          </a:xfrm>
          <a:prstGeom prst="rect">
            <a:avLst/>
          </a:prstGeom>
        </p:spPr>
        <p:txBody>
          <a:bodyPr vert="horz" lIns="122079" tIns="61039" rIns="122079" bIns="61039" rtlCol="0" anchor="ctr"/>
          <a:lstStyle>
            <a:defPPr>
              <a:defRPr lang="fr-FR"/>
            </a:defPPr>
            <a:lvl1pPr algn="r" rtl="0" fontAlgn="base">
              <a:spcBef>
                <a:spcPct val="0"/>
              </a:spcBef>
              <a:spcAft>
                <a:spcPct val="0"/>
              </a:spcAft>
              <a:defRPr sz="1467" kern="1200">
                <a:solidFill>
                  <a:schemeClr val="tx1"/>
                </a:solidFill>
                <a:latin typeface="+mn-lt"/>
                <a:ea typeface="+mn-ea"/>
                <a:cs typeface="Arial" charset="0"/>
              </a:defRPr>
            </a:lvl1pPr>
            <a:lvl2pPr marL="609585" algn="l" rtl="0" fontAlgn="base">
              <a:spcBef>
                <a:spcPct val="0"/>
              </a:spcBef>
              <a:spcAft>
                <a:spcPct val="0"/>
              </a:spcAft>
              <a:defRPr kern="1200">
                <a:solidFill>
                  <a:schemeClr val="tx1"/>
                </a:solidFill>
                <a:latin typeface="Arial" charset="0"/>
                <a:ea typeface="+mn-ea"/>
                <a:cs typeface="Arial" charset="0"/>
              </a:defRPr>
            </a:lvl2pPr>
            <a:lvl3pPr marL="1219170" algn="l" rtl="0" fontAlgn="base">
              <a:spcBef>
                <a:spcPct val="0"/>
              </a:spcBef>
              <a:spcAft>
                <a:spcPct val="0"/>
              </a:spcAft>
              <a:defRPr kern="1200">
                <a:solidFill>
                  <a:schemeClr val="tx1"/>
                </a:solidFill>
                <a:latin typeface="Arial" charset="0"/>
                <a:ea typeface="+mn-ea"/>
                <a:cs typeface="Arial" charset="0"/>
              </a:defRPr>
            </a:lvl3pPr>
            <a:lvl4pPr marL="1828754" algn="l" rtl="0" fontAlgn="base">
              <a:spcBef>
                <a:spcPct val="0"/>
              </a:spcBef>
              <a:spcAft>
                <a:spcPct val="0"/>
              </a:spcAft>
              <a:defRPr kern="1200">
                <a:solidFill>
                  <a:schemeClr val="tx1"/>
                </a:solidFill>
                <a:latin typeface="Arial" charset="0"/>
                <a:ea typeface="+mn-ea"/>
                <a:cs typeface="Arial" charset="0"/>
              </a:defRPr>
            </a:lvl4pPr>
            <a:lvl5pPr marL="2438339" algn="l" rtl="0" fontAlgn="base">
              <a:spcBef>
                <a:spcPct val="0"/>
              </a:spcBef>
              <a:spcAft>
                <a:spcPct val="0"/>
              </a:spcAft>
              <a:defRPr kern="1200">
                <a:solidFill>
                  <a:schemeClr val="tx1"/>
                </a:solidFill>
                <a:latin typeface="Arial" charset="0"/>
                <a:ea typeface="+mn-ea"/>
                <a:cs typeface="Arial" charset="0"/>
              </a:defRPr>
            </a:lvl5pPr>
            <a:lvl6pPr marL="3047924" algn="l" defTabSz="1219170" rtl="0" eaLnBrk="1" latinLnBrk="0" hangingPunct="1">
              <a:defRPr kern="1200">
                <a:solidFill>
                  <a:schemeClr val="tx1"/>
                </a:solidFill>
                <a:latin typeface="Arial" charset="0"/>
                <a:ea typeface="+mn-ea"/>
                <a:cs typeface="Arial" charset="0"/>
              </a:defRPr>
            </a:lvl6pPr>
            <a:lvl7pPr marL="3657509" algn="l" defTabSz="1219170" rtl="0" eaLnBrk="1" latinLnBrk="0" hangingPunct="1">
              <a:defRPr kern="1200">
                <a:solidFill>
                  <a:schemeClr val="tx1"/>
                </a:solidFill>
                <a:latin typeface="Arial" charset="0"/>
                <a:ea typeface="+mn-ea"/>
                <a:cs typeface="Arial" charset="0"/>
              </a:defRPr>
            </a:lvl7pPr>
            <a:lvl8pPr marL="4267093" algn="l" defTabSz="1219170" rtl="0" eaLnBrk="1" latinLnBrk="0" hangingPunct="1">
              <a:defRPr kern="1200">
                <a:solidFill>
                  <a:schemeClr val="tx1"/>
                </a:solidFill>
                <a:latin typeface="Arial" charset="0"/>
                <a:ea typeface="+mn-ea"/>
                <a:cs typeface="Arial" charset="0"/>
              </a:defRPr>
            </a:lvl8pPr>
            <a:lvl9pPr marL="4876678" algn="l" defTabSz="1219170" rtl="0" eaLnBrk="1" latinLnBrk="0" hangingPunct="1">
              <a:defRPr kern="1200">
                <a:solidFill>
                  <a:schemeClr val="tx1"/>
                </a:solidFill>
                <a:latin typeface="Arial" charset="0"/>
                <a:ea typeface="+mn-ea"/>
                <a:cs typeface="Arial" charset="0"/>
              </a:defRPr>
            </a:lvl9pPr>
          </a:lstStyle>
          <a:p>
            <a:pPr defTabSz="1219170" eaLnBrk="0" hangingPunct="0"/>
            <a:fld id="{0EB3E5AF-D5C2-496C-A08C-C1F7B0D398D0}" type="slidenum">
              <a:rPr lang="fr-FR">
                <a:solidFill>
                  <a:srgbClr val="000066"/>
                </a:solidFill>
                <a:latin typeface="Calibri"/>
              </a:rPr>
              <a:pPr defTabSz="1219170" eaLnBrk="0" hangingPunct="0"/>
              <a:t>4</a:t>
            </a:fld>
            <a:endParaRPr lang="fr-FR">
              <a:solidFill>
                <a:srgbClr val="000066"/>
              </a:solidFill>
              <a:latin typeface="Calibri"/>
            </a:endParaRPr>
          </a:p>
        </p:txBody>
      </p:sp>
      <p:sp>
        <p:nvSpPr>
          <p:cNvPr id="5" name="Espace réservé du numéro de diapositive 3">
            <a:extLst>
              <a:ext uri="{FF2B5EF4-FFF2-40B4-BE49-F238E27FC236}">
                <a16:creationId xmlns:a16="http://schemas.microsoft.com/office/drawing/2014/main" id="{CF7AEBDF-0ECE-433A-BFF7-A19D361297DE}"/>
              </a:ext>
            </a:extLst>
          </p:cNvPr>
          <p:cNvSpPr txBox="1">
            <a:spLocks/>
          </p:cNvSpPr>
          <p:nvPr/>
        </p:nvSpPr>
        <p:spPr>
          <a:xfrm>
            <a:off x="11298722" y="6329374"/>
            <a:ext cx="727444" cy="486833"/>
          </a:xfrm>
          <a:prstGeom prst="rect">
            <a:avLst/>
          </a:prstGeom>
        </p:spPr>
        <p:txBody>
          <a:bodyPr vert="horz" lIns="122079" tIns="61039" rIns="122079" bIns="61039" rtlCol="0" anchor="ctr"/>
          <a:lstStyle>
            <a:defPPr>
              <a:defRPr lang="fr-FR"/>
            </a:defPPr>
            <a:lvl1pPr algn="r" rtl="0" eaLnBrk="0" fontAlgn="base" hangingPunct="0">
              <a:spcBef>
                <a:spcPct val="0"/>
              </a:spcBef>
              <a:spcAft>
                <a:spcPct val="0"/>
              </a:spcAft>
              <a:defRPr sz="1100" kern="1200">
                <a:solidFill>
                  <a:schemeClr val="tx1"/>
                </a:solidFill>
                <a:latin typeface="+mn-lt"/>
                <a:ea typeface="+mn-ea"/>
                <a:cs typeface="Arial" charset="0"/>
              </a:defRPr>
            </a:lvl1pPr>
            <a:lvl2pPr marL="457200" algn="l" rtl="0" eaLnBrk="0" fontAlgn="base" hangingPunct="0">
              <a:spcBef>
                <a:spcPct val="0"/>
              </a:spcBef>
              <a:spcAft>
                <a:spcPct val="0"/>
              </a:spcAft>
              <a:defRPr sz="1600" kern="1200">
                <a:solidFill>
                  <a:schemeClr val="tx1"/>
                </a:solidFill>
                <a:latin typeface="Arial" charset="0"/>
                <a:ea typeface="+mn-ea"/>
                <a:cs typeface="Arial" charset="0"/>
              </a:defRPr>
            </a:lvl2pPr>
            <a:lvl3pPr marL="914400" algn="l" rtl="0" eaLnBrk="0" fontAlgn="base" hangingPunct="0">
              <a:spcBef>
                <a:spcPct val="0"/>
              </a:spcBef>
              <a:spcAft>
                <a:spcPct val="0"/>
              </a:spcAft>
              <a:defRPr sz="1600" kern="1200">
                <a:solidFill>
                  <a:schemeClr val="tx1"/>
                </a:solidFill>
                <a:latin typeface="Arial" charset="0"/>
                <a:ea typeface="+mn-ea"/>
                <a:cs typeface="Arial" charset="0"/>
              </a:defRPr>
            </a:lvl3pPr>
            <a:lvl4pPr marL="1371600" algn="l" rtl="0" eaLnBrk="0" fontAlgn="base" hangingPunct="0">
              <a:spcBef>
                <a:spcPct val="0"/>
              </a:spcBef>
              <a:spcAft>
                <a:spcPct val="0"/>
              </a:spcAft>
              <a:defRPr sz="1600" kern="1200">
                <a:solidFill>
                  <a:schemeClr val="tx1"/>
                </a:solidFill>
                <a:latin typeface="Arial" charset="0"/>
                <a:ea typeface="+mn-ea"/>
                <a:cs typeface="Arial" charset="0"/>
              </a:defRPr>
            </a:lvl4pPr>
            <a:lvl5pPr marL="1828800" algn="l" rtl="0" eaLnBrk="0" fontAlgn="base" hangingPunct="0">
              <a:spcBef>
                <a:spcPct val="0"/>
              </a:spcBef>
              <a:spcAft>
                <a:spcPct val="0"/>
              </a:spcAft>
              <a:defRPr sz="1600" kern="1200">
                <a:solidFill>
                  <a:schemeClr val="tx1"/>
                </a:solidFill>
                <a:latin typeface="Arial" charset="0"/>
                <a:ea typeface="+mn-ea"/>
                <a:cs typeface="Arial" charset="0"/>
              </a:defRPr>
            </a:lvl5pPr>
            <a:lvl6pPr marL="2286000" algn="l" defTabSz="914400" rtl="0" eaLnBrk="1" latinLnBrk="0" hangingPunct="1">
              <a:defRPr sz="1600" kern="1200">
                <a:solidFill>
                  <a:schemeClr val="tx1"/>
                </a:solidFill>
                <a:latin typeface="Arial" charset="0"/>
                <a:ea typeface="+mn-ea"/>
                <a:cs typeface="Arial" charset="0"/>
              </a:defRPr>
            </a:lvl6pPr>
            <a:lvl7pPr marL="2743200" algn="l" defTabSz="914400" rtl="0" eaLnBrk="1" latinLnBrk="0" hangingPunct="1">
              <a:defRPr sz="1600" kern="1200">
                <a:solidFill>
                  <a:schemeClr val="tx1"/>
                </a:solidFill>
                <a:latin typeface="Arial" charset="0"/>
                <a:ea typeface="+mn-ea"/>
                <a:cs typeface="Arial" charset="0"/>
              </a:defRPr>
            </a:lvl7pPr>
            <a:lvl8pPr marL="3200400" algn="l" defTabSz="914400" rtl="0" eaLnBrk="1" latinLnBrk="0" hangingPunct="1">
              <a:defRPr sz="1600" kern="1200">
                <a:solidFill>
                  <a:schemeClr val="tx1"/>
                </a:solidFill>
                <a:latin typeface="Arial" charset="0"/>
                <a:ea typeface="+mn-ea"/>
                <a:cs typeface="Arial" charset="0"/>
              </a:defRPr>
            </a:lvl8pPr>
            <a:lvl9pPr marL="3657600" algn="l" defTabSz="914400" rtl="0" eaLnBrk="1" latinLnBrk="0" hangingPunct="1">
              <a:defRPr sz="1600" kern="1200">
                <a:solidFill>
                  <a:schemeClr val="tx1"/>
                </a:solidFill>
                <a:latin typeface="Arial" charset="0"/>
                <a:ea typeface="+mn-ea"/>
                <a:cs typeface="Arial" charset="0"/>
              </a:defRPr>
            </a:lvl9pPr>
          </a:lstStyle>
          <a:p>
            <a:pPr defTabSz="1219170"/>
            <a:fld id="{0EB3E5AF-D5C2-496C-A08C-C1F7B0D398D0}" type="slidenum">
              <a:rPr lang="fr-FR" sz="1467">
                <a:solidFill>
                  <a:srgbClr val="000066"/>
                </a:solidFill>
                <a:latin typeface="Calibri"/>
              </a:rPr>
              <a:pPr defTabSz="1219170"/>
              <a:t>4</a:t>
            </a:fld>
            <a:endParaRPr lang="fr-FR" sz="1467">
              <a:solidFill>
                <a:srgbClr val="000066"/>
              </a:solidFill>
              <a:latin typeface="Calibri"/>
            </a:endParaRPr>
          </a:p>
        </p:txBody>
      </p:sp>
      <p:sp>
        <p:nvSpPr>
          <p:cNvPr id="8" name="ZoneTexte 7">
            <a:extLst>
              <a:ext uri="{FF2B5EF4-FFF2-40B4-BE49-F238E27FC236}">
                <a16:creationId xmlns:a16="http://schemas.microsoft.com/office/drawing/2014/main" id="{F520A7E4-8C80-430C-821E-E41A5A057ACB}"/>
              </a:ext>
            </a:extLst>
          </p:cNvPr>
          <p:cNvSpPr txBox="1"/>
          <p:nvPr/>
        </p:nvSpPr>
        <p:spPr>
          <a:xfrm>
            <a:off x="254000" y="0"/>
            <a:ext cx="2628540" cy="400110"/>
          </a:xfrm>
          <a:prstGeom prst="rect">
            <a:avLst/>
          </a:prstGeom>
          <a:noFill/>
        </p:spPr>
        <p:txBody>
          <a:bodyPr wrap="none" rtlCol="0">
            <a:spAutoFit/>
          </a:bodyPr>
          <a:lstStyle/>
          <a:p>
            <a:r>
              <a:rPr lang="hu-HU" sz="2000" dirty="0">
                <a:solidFill>
                  <a:srgbClr val="023466"/>
                </a:solidFill>
                <a:latin typeface="+mj-lt"/>
                <a:ea typeface="+mj-ea"/>
                <a:cs typeface="+mj-cs"/>
              </a:rPr>
              <a:t>Pernod Ricard Hungary</a:t>
            </a:r>
            <a:endParaRPr lang="fr-FR" sz="2000" dirty="0">
              <a:solidFill>
                <a:srgbClr val="023466"/>
              </a:solidFill>
              <a:latin typeface="+mj-lt"/>
              <a:ea typeface="+mj-ea"/>
              <a:cs typeface="+mj-cs"/>
            </a:endParaRPr>
          </a:p>
        </p:txBody>
      </p:sp>
      <p:sp>
        <p:nvSpPr>
          <p:cNvPr id="6" name="ZoneTexte 7">
            <a:extLst>
              <a:ext uri="{FF2B5EF4-FFF2-40B4-BE49-F238E27FC236}">
                <a16:creationId xmlns:a16="http://schemas.microsoft.com/office/drawing/2014/main" id="{A2C8BF2F-5370-4960-81F2-69B1C9AA21A8}"/>
              </a:ext>
            </a:extLst>
          </p:cNvPr>
          <p:cNvSpPr txBox="1"/>
          <p:nvPr/>
        </p:nvSpPr>
        <p:spPr>
          <a:xfrm>
            <a:off x="319741" y="1050930"/>
            <a:ext cx="11552518" cy="4924425"/>
          </a:xfrm>
          <a:prstGeom prst="rect">
            <a:avLst/>
          </a:prstGeom>
          <a:noFill/>
        </p:spPr>
        <p:txBody>
          <a:bodyPr wrap="square" rtlCol="0">
            <a:spAutoFit/>
          </a:bodyPr>
          <a:lstStyle/>
          <a:p>
            <a:pPr marL="457200" indent="-457200">
              <a:buFont typeface="+mj-lt"/>
              <a:buAutoNum type="alphaLcParenR" startAt="2"/>
            </a:pPr>
            <a:r>
              <a:rPr lang="hu-HU" sz="2000" b="1" dirty="0">
                <a:solidFill>
                  <a:srgbClr val="023466"/>
                </a:solidFill>
                <a:latin typeface="+mj-lt"/>
                <a:ea typeface="+mj-ea"/>
                <a:cs typeface="+mj-cs"/>
              </a:rPr>
              <a:t>Jogszerű</a:t>
            </a:r>
            <a:r>
              <a:rPr lang="hu-HU" sz="2000" dirty="0">
                <a:solidFill>
                  <a:srgbClr val="023466"/>
                </a:solidFill>
                <a:latin typeface="+mj-lt"/>
                <a:ea typeface="+mj-ea"/>
                <a:cs typeface="+mj-cs"/>
              </a:rPr>
              <a:t> és </a:t>
            </a:r>
            <a:r>
              <a:rPr lang="hu-HU" sz="2000" b="1" dirty="0">
                <a:solidFill>
                  <a:srgbClr val="023466"/>
                </a:solidFill>
                <a:latin typeface="+mj-lt"/>
                <a:ea typeface="+mj-ea"/>
                <a:cs typeface="+mj-cs"/>
              </a:rPr>
              <a:t>jogszerűtlen</a:t>
            </a:r>
            <a:r>
              <a:rPr lang="hu-HU" sz="2000" dirty="0">
                <a:solidFill>
                  <a:srgbClr val="023466"/>
                </a:solidFill>
                <a:latin typeface="+mj-lt"/>
                <a:ea typeface="+mj-ea"/>
                <a:cs typeface="+mj-cs"/>
              </a:rPr>
              <a:t>/kereskedelmen kívüli alkohol</a:t>
            </a:r>
          </a:p>
          <a:p>
            <a:pPr marL="914400" lvl="1" indent="-457200">
              <a:buFont typeface="Arial" panose="020B0604020202020204" pitchFamily="34" charset="0"/>
              <a:buChar char="•"/>
            </a:pPr>
            <a:r>
              <a:rPr lang="hu-HU" dirty="0">
                <a:solidFill>
                  <a:srgbClr val="023466"/>
                </a:solidFill>
                <a:latin typeface="+mj-lt"/>
                <a:ea typeface="+mj-ea"/>
                <a:cs typeface="+mj-cs"/>
              </a:rPr>
              <a:t>Magyarországon jogszerű az ÁFA-s számlával kereskedelmi forgalomba hozott, és amennyiben törvény előírja, zárjeggyel is ellátott alkoholos ital</a:t>
            </a:r>
          </a:p>
          <a:p>
            <a:pPr marL="914400" lvl="1" indent="-457200">
              <a:buFont typeface="Arial" panose="020B0604020202020204" pitchFamily="34" charset="0"/>
              <a:buChar char="•"/>
            </a:pPr>
            <a:r>
              <a:rPr lang="hu-HU" dirty="0">
                <a:solidFill>
                  <a:srgbClr val="023466"/>
                </a:solidFill>
                <a:latin typeface="+mj-lt"/>
                <a:ea typeface="+mj-ea"/>
                <a:cs typeface="+mj-cs"/>
              </a:rPr>
              <a:t>A jövedéki törvény szerint jogszerűtlen az alkoholos italok számla nélküli értékesítése, vásárlása, beleértve a „házipálinka” (szabályszerű néven „párlat”) forgalomba hozását is. Azon túl, hogy adó- és pénzügyi szabályokat sért, súlyos egészségügyi kockázatokat is hordoz a jogszerűtlen italok forgalmazása és fogyasztása.</a:t>
            </a:r>
          </a:p>
          <a:p>
            <a:pPr marL="457200" indent="-457200">
              <a:buFont typeface="+mj-lt"/>
              <a:buAutoNum type="alphaLcParenR" startAt="2"/>
            </a:pPr>
            <a:r>
              <a:rPr lang="hu-HU" sz="2000" b="1" dirty="0">
                <a:solidFill>
                  <a:srgbClr val="023466"/>
                </a:solidFill>
                <a:latin typeface="+mj-lt"/>
                <a:ea typeface="+mj-ea"/>
                <a:cs typeface="+mj-cs"/>
              </a:rPr>
              <a:t>Engedélyezett időszakok</a:t>
            </a:r>
          </a:p>
          <a:p>
            <a:pPr marL="914400" lvl="1" indent="-457200">
              <a:buFont typeface="Arial" panose="020B0604020202020204" pitchFamily="34" charset="0"/>
              <a:buChar char="•"/>
            </a:pPr>
            <a:r>
              <a:rPr lang="hu-HU" dirty="0">
                <a:solidFill>
                  <a:srgbClr val="023466"/>
                </a:solidFill>
                <a:latin typeface="+mj-lt"/>
                <a:ea typeface="+mj-ea"/>
                <a:cs typeface="+mj-cs"/>
              </a:rPr>
              <a:t>A nyitvatartást Magyarországon általános jogszabály nem, de helyi rendeletek korlátozhatják. Ezen szabályok meghatározhatnak további előírásokat, pl. a hangerő-szabályozást, a járdatakarítást, a fotocellás ajtó vagy zsilipes ki- és beléptetőrendszer telepítését.</a:t>
            </a:r>
          </a:p>
          <a:p>
            <a:pPr marL="457200" indent="-457200">
              <a:buFont typeface="+mj-lt"/>
              <a:buAutoNum type="alphaLcParenR" startAt="2"/>
            </a:pPr>
            <a:r>
              <a:rPr lang="hu-HU" sz="2000" b="1" dirty="0">
                <a:solidFill>
                  <a:srgbClr val="023466"/>
                </a:solidFill>
                <a:latin typeface="+mj-lt"/>
                <a:ea typeface="+mj-ea"/>
                <a:cs typeface="+mj-cs"/>
              </a:rPr>
              <a:t>Életkor és alkohol</a:t>
            </a:r>
          </a:p>
          <a:p>
            <a:pPr marL="914400" lvl="1" indent="-457200">
              <a:buFont typeface="Arial" panose="020B0604020202020204" pitchFamily="34" charset="0"/>
              <a:buChar char="•"/>
            </a:pPr>
            <a:r>
              <a:rPr lang="hu-HU" dirty="0">
                <a:solidFill>
                  <a:srgbClr val="023466"/>
                </a:solidFill>
                <a:latin typeface="+mj-lt"/>
                <a:ea typeface="+mj-ea"/>
                <a:cs typeface="+mj-cs"/>
              </a:rPr>
              <a:t>Magyarországon tilos alkoholt árusítani 18 év alatti személyeknek. Ezzel a körülbelüli nemzetközi átlaghoz tatozunk (pl. Olaszországban a korhatár 16 év, az USA-ban 21 év)</a:t>
            </a:r>
          </a:p>
          <a:p>
            <a:pPr marL="457200" indent="-457200">
              <a:buFont typeface="+mj-lt"/>
              <a:buAutoNum type="alphaLcParenR" startAt="2"/>
            </a:pPr>
            <a:r>
              <a:rPr lang="hu-HU" sz="2000" b="1" dirty="0">
                <a:solidFill>
                  <a:srgbClr val="023466"/>
                </a:solidFill>
                <a:latin typeface="+mj-lt"/>
                <a:ea typeface="+mj-ea"/>
                <a:cs typeface="+mj-cs"/>
              </a:rPr>
              <a:t>Kötelezettségek</a:t>
            </a:r>
            <a:r>
              <a:rPr lang="hu-HU" sz="2000" dirty="0">
                <a:solidFill>
                  <a:srgbClr val="023466"/>
                </a:solidFill>
                <a:latin typeface="+mj-lt"/>
                <a:ea typeface="+mj-ea"/>
                <a:cs typeface="+mj-cs"/>
              </a:rPr>
              <a:t> és ezek megsértése</a:t>
            </a:r>
          </a:p>
          <a:p>
            <a:pPr marL="914400" lvl="1" indent="-457200">
              <a:buFont typeface="Arial" panose="020B0604020202020204" pitchFamily="34" charset="0"/>
              <a:buChar char="•"/>
            </a:pPr>
            <a:r>
              <a:rPr lang="hu-HU" dirty="0">
                <a:solidFill>
                  <a:srgbClr val="023466"/>
                </a:solidFill>
                <a:latin typeface="+mj-lt"/>
                <a:ea typeface="+mj-ea"/>
                <a:cs typeface="+mj-cs"/>
              </a:rPr>
              <a:t>Országonként részleteiben eltérő szabályok érvényesek, de általános a az adó-, a bizonylatolási, a működési, a foglakoztatási szabályok megszegésének szankcionálása pénzbüntetés, illetve a működés korlátozása, az üzlet bezárása formájában.</a:t>
            </a:r>
          </a:p>
        </p:txBody>
      </p:sp>
    </p:spTree>
    <p:extLst>
      <p:ext uri="{BB962C8B-B14F-4D97-AF65-F5344CB8AC3E}">
        <p14:creationId xmlns:p14="http://schemas.microsoft.com/office/powerpoint/2010/main" val="378275496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C07440F5-4A68-476E-A4D5-E130C3223BC8}"/>
              </a:ext>
            </a:extLst>
          </p:cNvPr>
          <p:cNvSpPr>
            <a:spLocks noGrp="1"/>
          </p:cNvSpPr>
          <p:nvPr>
            <p:ph type="title"/>
          </p:nvPr>
        </p:nvSpPr>
        <p:spPr/>
        <p:txBody>
          <a:bodyPr/>
          <a:lstStyle/>
          <a:p>
            <a:r>
              <a:rPr lang="en-US" b="1" dirty="0"/>
              <a:t>1. </a:t>
            </a:r>
            <a:r>
              <a:rPr lang="en-US" b="1" dirty="0" err="1"/>
              <a:t>fejezet</a:t>
            </a:r>
            <a:r>
              <a:rPr lang="en-US" b="1" dirty="0"/>
              <a:t>: </a:t>
            </a:r>
            <a:r>
              <a:rPr lang="en-US" b="1" dirty="0" err="1"/>
              <a:t>Italmérési</a:t>
            </a:r>
            <a:r>
              <a:rPr lang="en-US" b="1" dirty="0"/>
              <a:t> </a:t>
            </a:r>
            <a:r>
              <a:rPr lang="en-US" b="1" dirty="0" err="1"/>
              <a:t>jogszabályok</a:t>
            </a:r>
            <a:r>
              <a:rPr lang="hu-HU" b="1" dirty="0"/>
              <a:t>, folyt.2.</a:t>
            </a:r>
            <a:endParaRPr lang="en-US" b="1" dirty="0"/>
          </a:p>
        </p:txBody>
      </p:sp>
      <p:sp>
        <p:nvSpPr>
          <p:cNvPr id="4" name="Espace réservé du numéro de diapositive 3">
            <a:extLst>
              <a:ext uri="{FF2B5EF4-FFF2-40B4-BE49-F238E27FC236}">
                <a16:creationId xmlns:a16="http://schemas.microsoft.com/office/drawing/2014/main" id="{1284DB01-732C-496E-AB43-8DE56314CCC7}"/>
              </a:ext>
            </a:extLst>
          </p:cNvPr>
          <p:cNvSpPr>
            <a:spLocks noGrp="1"/>
          </p:cNvSpPr>
          <p:nvPr>
            <p:ph type="sldNum" sz="quarter" idx="12"/>
          </p:nvPr>
        </p:nvSpPr>
        <p:spPr>
          <a:xfrm>
            <a:off x="-189217" y="8479096"/>
            <a:ext cx="727444" cy="486833"/>
          </a:xfrm>
          <a:prstGeom prst="rect">
            <a:avLst/>
          </a:prstGeom>
        </p:spPr>
        <p:txBody>
          <a:bodyPr vert="horz" lIns="122079" tIns="61039" rIns="122079" bIns="61039" rtlCol="0" anchor="ctr"/>
          <a:lstStyle>
            <a:defPPr>
              <a:defRPr lang="fr-FR"/>
            </a:defPPr>
            <a:lvl1pPr algn="r" rtl="0" fontAlgn="base">
              <a:spcBef>
                <a:spcPct val="0"/>
              </a:spcBef>
              <a:spcAft>
                <a:spcPct val="0"/>
              </a:spcAft>
              <a:defRPr sz="1467" kern="1200">
                <a:solidFill>
                  <a:schemeClr val="tx1"/>
                </a:solidFill>
                <a:latin typeface="+mn-lt"/>
                <a:ea typeface="+mn-ea"/>
                <a:cs typeface="Arial" charset="0"/>
              </a:defRPr>
            </a:lvl1pPr>
            <a:lvl2pPr marL="609585" algn="l" rtl="0" fontAlgn="base">
              <a:spcBef>
                <a:spcPct val="0"/>
              </a:spcBef>
              <a:spcAft>
                <a:spcPct val="0"/>
              </a:spcAft>
              <a:defRPr kern="1200">
                <a:solidFill>
                  <a:schemeClr val="tx1"/>
                </a:solidFill>
                <a:latin typeface="Arial" charset="0"/>
                <a:ea typeface="+mn-ea"/>
                <a:cs typeface="Arial" charset="0"/>
              </a:defRPr>
            </a:lvl2pPr>
            <a:lvl3pPr marL="1219170" algn="l" rtl="0" fontAlgn="base">
              <a:spcBef>
                <a:spcPct val="0"/>
              </a:spcBef>
              <a:spcAft>
                <a:spcPct val="0"/>
              </a:spcAft>
              <a:defRPr kern="1200">
                <a:solidFill>
                  <a:schemeClr val="tx1"/>
                </a:solidFill>
                <a:latin typeface="Arial" charset="0"/>
                <a:ea typeface="+mn-ea"/>
                <a:cs typeface="Arial" charset="0"/>
              </a:defRPr>
            </a:lvl3pPr>
            <a:lvl4pPr marL="1828754" algn="l" rtl="0" fontAlgn="base">
              <a:spcBef>
                <a:spcPct val="0"/>
              </a:spcBef>
              <a:spcAft>
                <a:spcPct val="0"/>
              </a:spcAft>
              <a:defRPr kern="1200">
                <a:solidFill>
                  <a:schemeClr val="tx1"/>
                </a:solidFill>
                <a:latin typeface="Arial" charset="0"/>
                <a:ea typeface="+mn-ea"/>
                <a:cs typeface="Arial" charset="0"/>
              </a:defRPr>
            </a:lvl4pPr>
            <a:lvl5pPr marL="2438339" algn="l" rtl="0" fontAlgn="base">
              <a:spcBef>
                <a:spcPct val="0"/>
              </a:spcBef>
              <a:spcAft>
                <a:spcPct val="0"/>
              </a:spcAft>
              <a:defRPr kern="1200">
                <a:solidFill>
                  <a:schemeClr val="tx1"/>
                </a:solidFill>
                <a:latin typeface="Arial" charset="0"/>
                <a:ea typeface="+mn-ea"/>
                <a:cs typeface="Arial" charset="0"/>
              </a:defRPr>
            </a:lvl5pPr>
            <a:lvl6pPr marL="3047924" algn="l" defTabSz="1219170" rtl="0" eaLnBrk="1" latinLnBrk="0" hangingPunct="1">
              <a:defRPr kern="1200">
                <a:solidFill>
                  <a:schemeClr val="tx1"/>
                </a:solidFill>
                <a:latin typeface="Arial" charset="0"/>
                <a:ea typeface="+mn-ea"/>
                <a:cs typeface="Arial" charset="0"/>
              </a:defRPr>
            </a:lvl6pPr>
            <a:lvl7pPr marL="3657509" algn="l" defTabSz="1219170" rtl="0" eaLnBrk="1" latinLnBrk="0" hangingPunct="1">
              <a:defRPr kern="1200">
                <a:solidFill>
                  <a:schemeClr val="tx1"/>
                </a:solidFill>
                <a:latin typeface="Arial" charset="0"/>
                <a:ea typeface="+mn-ea"/>
                <a:cs typeface="Arial" charset="0"/>
              </a:defRPr>
            </a:lvl7pPr>
            <a:lvl8pPr marL="4267093" algn="l" defTabSz="1219170" rtl="0" eaLnBrk="1" latinLnBrk="0" hangingPunct="1">
              <a:defRPr kern="1200">
                <a:solidFill>
                  <a:schemeClr val="tx1"/>
                </a:solidFill>
                <a:latin typeface="Arial" charset="0"/>
                <a:ea typeface="+mn-ea"/>
                <a:cs typeface="Arial" charset="0"/>
              </a:defRPr>
            </a:lvl8pPr>
            <a:lvl9pPr marL="4876678" algn="l" defTabSz="1219170" rtl="0" eaLnBrk="1" latinLnBrk="0" hangingPunct="1">
              <a:defRPr kern="1200">
                <a:solidFill>
                  <a:schemeClr val="tx1"/>
                </a:solidFill>
                <a:latin typeface="Arial" charset="0"/>
                <a:ea typeface="+mn-ea"/>
                <a:cs typeface="Arial" charset="0"/>
              </a:defRPr>
            </a:lvl9pPr>
          </a:lstStyle>
          <a:p>
            <a:pPr defTabSz="1219170" eaLnBrk="0" hangingPunct="0"/>
            <a:fld id="{0EB3E5AF-D5C2-496C-A08C-C1F7B0D398D0}" type="slidenum">
              <a:rPr lang="fr-FR">
                <a:solidFill>
                  <a:srgbClr val="000066"/>
                </a:solidFill>
                <a:latin typeface="Calibri"/>
              </a:rPr>
              <a:pPr defTabSz="1219170" eaLnBrk="0" hangingPunct="0"/>
              <a:t>5</a:t>
            </a:fld>
            <a:endParaRPr lang="fr-FR">
              <a:solidFill>
                <a:srgbClr val="000066"/>
              </a:solidFill>
              <a:latin typeface="Calibri"/>
            </a:endParaRPr>
          </a:p>
        </p:txBody>
      </p:sp>
      <p:sp>
        <p:nvSpPr>
          <p:cNvPr id="5" name="Espace réservé du numéro de diapositive 3">
            <a:extLst>
              <a:ext uri="{FF2B5EF4-FFF2-40B4-BE49-F238E27FC236}">
                <a16:creationId xmlns:a16="http://schemas.microsoft.com/office/drawing/2014/main" id="{CF7AEBDF-0ECE-433A-BFF7-A19D361297DE}"/>
              </a:ext>
            </a:extLst>
          </p:cNvPr>
          <p:cNvSpPr txBox="1">
            <a:spLocks/>
          </p:cNvSpPr>
          <p:nvPr/>
        </p:nvSpPr>
        <p:spPr>
          <a:xfrm>
            <a:off x="11298722" y="6329374"/>
            <a:ext cx="727444" cy="486833"/>
          </a:xfrm>
          <a:prstGeom prst="rect">
            <a:avLst/>
          </a:prstGeom>
        </p:spPr>
        <p:txBody>
          <a:bodyPr vert="horz" lIns="122079" tIns="61039" rIns="122079" bIns="61039" rtlCol="0" anchor="ctr"/>
          <a:lstStyle>
            <a:defPPr>
              <a:defRPr lang="fr-FR"/>
            </a:defPPr>
            <a:lvl1pPr algn="r" rtl="0" eaLnBrk="0" fontAlgn="base" hangingPunct="0">
              <a:spcBef>
                <a:spcPct val="0"/>
              </a:spcBef>
              <a:spcAft>
                <a:spcPct val="0"/>
              </a:spcAft>
              <a:defRPr sz="1100" kern="1200">
                <a:solidFill>
                  <a:schemeClr val="tx1"/>
                </a:solidFill>
                <a:latin typeface="+mn-lt"/>
                <a:ea typeface="+mn-ea"/>
                <a:cs typeface="Arial" charset="0"/>
              </a:defRPr>
            </a:lvl1pPr>
            <a:lvl2pPr marL="457200" algn="l" rtl="0" eaLnBrk="0" fontAlgn="base" hangingPunct="0">
              <a:spcBef>
                <a:spcPct val="0"/>
              </a:spcBef>
              <a:spcAft>
                <a:spcPct val="0"/>
              </a:spcAft>
              <a:defRPr sz="1600" kern="1200">
                <a:solidFill>
                  <a:schemeClr val="tx1"/>
                </a:solidFill>
                <a:latin typeface="Arial" charset="0"/>
                <a:ea typeface="+mn-ea"/>
                <a:cs typeface="Arial" charset="0"/>
              </a:defRPr>
            </a:lvl2pPr>
            <a:lvl3pPr marL="914400" algn="l" rtl="0" eaLnBrk="0" fontAlgn="base" hangingPunct="0">
              <a:spcBef>
                <a:spcPct val="0"/>
              </a:spcBef>
              <a:spcAft>
                <a:spcPct val="0"/>
              </a:spcAft>
              <a:defRPr sz="1600" kern="1200">
                <a:solidFill>
                  <a:schemeClr val="tx1"/>
                </a:solidFill>
                <a:latin typeface="Arial" charset="0"/>
                <a:ea typeface="+mn-ea"/>
                <a:cs typeface="Arial" charset="0"/>
              </a:defRPr>
            </a:lvl3pPr>
            <a:lvl4pPr marL="1371600" algn="l" rtl="0" eaLnBrk="0" fontAlgn="base" hangingPunct="0">
              <a:spcBef>
                <a:spcPct val="0"/>
              </a:spcBef>
              <a:spcAft>
                <a:spcPct val="0"/>
              </a:spcAft>
              <a:defRPr sz="1600" kern="1200">
                <a:solidFill>
                  <a:schemeClr val="tx1"/>
                </a:solidFill>
                <a:latin typeface="Arial" charset="0"/>
                <a:ea typeface="+mn-ea"/>
                <a:cs typeface="Arial" charset="0"/>
              </a:defRPr>
            </a:lvl4pPr>
            <a:lvl5pPr marL="1828800" algn="l" rtl="0" eaLnBrk="0" fontAlgn="base" hangingPunct="0">
              <a:spcBef>
                <a:spcPct val="0"/>
              </a:spcBef>
              <a:spcAft>
                <a:spcPct val="0"/>
              </a:spcAft>
              <a:defRPr sz="1600" kern="1200">
                <a:solidFill>
                  <a:schemeClr val="tx1"/>
                </a:solidFill>
                <a:latin typeface="Arial" charset="0"/>
                <a:ea typeface="+mn-ea"/>
                <a:cs typeface="Arial" charset="0"/>
              </a:defRPr>
            </a:lvl5pPr>
            <a:lvl6pPr marL="2286000" algn="l" defTabSz="914400" rtl="0" eaLnBrk="1" latinLnBrk="0" hangingPunct="1">
              <a:defRPr sz="1600" kern="1200">
                <a:solidFill>
                  <a:schemeClr val="tx1"/>
                </a:solidFill>
                <a:latin typeface="Arial" charset="0"/>
                <a:ea typeface="+mn-ea"/>
                <a:cs typeface="Arial" charset="0"/>
              </a:defRPr>
            </a:lvl6pPr>
            <a:lvl7pPr marL="2743200" algn="l" defTabSz="914400" rtl="0" eaLnBrk="1" latinLnBrk="0" hangingPunct="1">
              <a:defRPr sz="1600" kern="1200">
                <a:solidFill>
                  <a:schemeClr val="tx1"/>
                </a:solidFill>
                <a:latin typeface="Arial" charset="0"/>
                <a:ea typeface="+mn-ea"/>
                <a:cs typeface="Arial" charset="0"/>
              </a:defRPr>
            </a:lvl7pPr>
            <a:lvl8pPr marL="3200400" algn="l" defTabSz="914400" rtl="0" eaLnBrk="1" latinLnBrk="0" hangingPunct="1">
              <a:defRPr sz="1600" kern="1200">
                <a:solidFill>
                  <a:schemeClr val="tx1"/>
                </a:solidFill>
                <a:latin typeface="Arial" charset="0"/>
                <a:ea typeface="+mn-ea"/>
                <a:cs typeface="Arial" charset="0"/>
              </a:defRPr>
            </a:lvl8pPr>
            <a:lvl9pPr marL="3657600" algn="l" defTabSz="914400" rtl="0" eaLnBrk="1" latinLnBrk="0" hangingPunct="1">
              <a:defRPr sz="1600" kern="1200">
                <a:solidFill>
                  <a:schemeClr val="tx1"/>
                </a:solidFill>
                <a:latin typeface="Arial" charset="0"/>
                <a:ea typeface="+mn-ea"/>
                <a:cs typeface="Arial" charset="0"/>
              </a:defRPr>
            </a:lvl9pPr>
          </a:lstStyle>
          <a:p>
            <a:pPr defTabSz="1219170"/>
            <a:fld id="{0EB3E5AF-D5C2-496C-A08C-C1F7B0D398D0}" type="slidenum">
              <a:rPr lang="fr-FR" sz="1467">
                <a:solidFill>
                  <a:srgbClr val="000066"/>
                </a:solidFill>
                <a:latin typeface="Calibri"/>
              </a:rPr>
              <a:pPr defTabSz="1219170"/>
              <a:t>5</a:t>
            </a:fld>
            <a:endParaRPr lang="fr-FR" sz="1467">
              <a:solidFill>
                <a:srgbClr val="000066"/>
              </a:solidFill>
              <a:latin typeface="Calibri"/>
            </a:endParaRPr>
          </a:p>
        </p:txBody>
      </p:sp>
      <p:sp>
        <p:nvSpPr>
          <p:cNvPr id="8" name="ZoneTexte 7">
            <a:extLst>
              <a:ext uri="{FF2B5EF4-FFF2-40B4-BE49-F238E27FC236}">
                <a16:creationId xmlns:a16="http://schemas.microsoft.com/office/drawing/2014/main" id="{F520A7E4-8C80-430C-821E-E41A5A057ACB}"/>
              </a:ext>
            </a:extLst>
          </p:cNvPr>
          <p:cNvSpPr txBox="1"/>
          <p:nvPr/>
        </p:nvSpPr>
        <p:spPr>
          <a:xfrm>
            <a:off x="254000" y="0"/>
            <a:ext cx="2628540" cy="400110"/>
          </a:xfrm>
          <a:prstGeom prst="rect">
            <a:avLst/>
          </a:prstGeom>
          <a:noFill/>
        </p:spPr>
        <p:txBody>
          <a:bodyPr wrap="none" rtlCol="0">
            <a:spAutoFit/>
          </a:bodyPr>
          <a:lstStyle/>
          <a:p>
            <a:r>
              <a:rPr lang="hu-HU" sz="2000" dirty="0">
                <a:solidFill>
                  <a:srgbClr val="023466"/>
                </a:solidFill>
                <a:latin typeface="+mj-lt"/>
                <a:ea typeface="+mj-ea"/>
                <a:cs typeface="+mj-cs"/>
              </a:rPr>
              <a:t>Pernod Ricard Hungary</a:t>
            </a:r>
            <a:endParaRPr lang="fr-FR" sz="2000" dirty="0">
              <a:solidFill>
                <a:srgbClr val="023466"/>
              </a:solidFill>
              <a:latin typeface="+mj-lt"/>
              <a:ea typeface="+mj-ea"/>
              <a:cs typeface="+mj-cs"/>
            </a:endParaRPr>
          </a:p>
        </p:txBody>
      </p:sp>
      <p:sp>
        <p:nvSpPr>
          <p:cNvPr id="6" name="ZoneTexte 7">
            <a:extLst>
              <a:ext uri="{FF2B5EF4-FFF2-40B4-BE49-F238E27FC236}">
                <a16:creationId xmlns:a16="http://schemas.microsoft.com/office/drawing/2014/main" id="{A2C8BF2F-5370-4960-81F2-69B1C9AA21A8}"/>
              </a:ext>
            </a:extLst>
          </p:cNvPr>
          <p:cNvSpPr txBox="1"/>
          <p:nvPr/>
        </p:nvSpPr>
        <p:spPr>
          <a:xfrm>
            <a:off x="319741" y="1050930"/>
            <a:ext cx="11552518" cy="5601533"/>
          </a:xfrm>
          <a:prstGeom prst="rect">
            <a:avLst/>
          </a:prstGeom>
          <a:noFill/>
        </p:spPr>
        <p:txBody>
          <a:bodyPr wrap="square" rtlCol="0">
            <a:spAutoFit/>
          </a:bodyPr>
          <a:lstStyle/>
          <a:p>
            <a:pPr marL="914400" lvl="1" indent="-457200">
              <a:buFont typeface="Arial" panose="020B0604020202020204" pitchFamily="34" charset="0"/>
              <a:buChar char="•"/>
            </a:pPr>
            <a:r>
              <a:rPr lang="hu-HU" dirty="0">
                <a:solidFill>
                  <a:srgbClr val="023466"/>
                </a:solidFill>
                <a:latin typeface="+mj-lt"/>
                <a:ea typeface="+mj-ea"/>
                <a:cs typeface="+mj-cs"/>
              </a:rPr>
              <a:t>A már ittas személynek történő alkohol-kiszolgálás is jogsértésnek minősül számos országban, de Magyarországon jelenleg nem. Abban az esetben is, ha erre nem kötelez jogszabály, bevált gyakorlat az ittas személyek kiszolgálásnak megtagadása, mivel ennek ellenkezője problémákhoz vezethet:</a:t>
            </a:r>
          </a:p>
          <a:p>
            <a:pPr marL="1371600" lvl="2" indent="-457200">
              <a:buFont typeface="Arial" panose="020B0604020202020204" pitchFamily="34" charset="0"/>
              <a:buChar char="•"/>
            </a:pPr>
            <a:r>
              <a:rPr lang="hu-HU" sz="1600" dirty="0">
                <a:solidFill>
                  <a:srgbClr val="023466"/>
                </a:solidFill>
                <a:latin typeface="+mj-lt"/>
                <a:ea typeface="+mj-ea"/>
                <a:cs typeface="+mj-cs"/>
              </a:rPr>
              <a:t>az ittas személyek kezelése nehezebb,</a:t>
            </a:r>
          </a:p>
          <a:p>
            <a:pPr marL="1371600" lvl="2" indent="-457200">
              <a:buFont typeface="Arial" panose="020B0604020202020204" pitchFamily="34" charset="0"/>
              <a:buChar char="•"/>
            </a:pPr>
            <a:r>
              <a:rPr lang="hu-HU" sz="1600" dirty="0">
                <a:solidFill>
                  <a:srgbClr val="023466"/>
                </a:solidFill>
                <a:latin typeface="+mj-lt"/>
                <a:ea typeface="+mj-ea"/>
                <a:cs typeface="+mj-cs"/>
              </a:rPr>
              <a:t>több a kosz, amit fel kell takarítani (kiömlött ital, eltört poharak, hányás, etc.),</a:t>
            </a:r>
          </a:p>
          <a:p>
            <a:pPr marL="1371600" lvl="2" indent="-457200">
              <a:buFont typeface="Arial" panose="020B0604020202020204" pitchFamily="34" charset="0"/>
              <a:buChar char="•"/>
            </a:pPr>
            <a:r>
              <a:rPr lang="hu-HU" sz="1600" dirty="0">
                <a:solidFill>
                  <a:srgbClr val="023466"/>
                </a:solidFill>
                <a:latin typeface="+mj-lt"/>
                <a:ea typeface="+mj-ea"/>
                <a:cs typeface="+mj-cs"/>
              </a:rPr>
              <a:t>gyorsabban keletkezhet agresszió vagy erőszak egyes ügyekből,</a:t>
            </a:r>
          </a:p>
          <a:p>
            <a:pPr marL="1371600" lvl="2" indent="-457200">
              <a:buFont typeface="Arial" panose="020B0604020202020204" pitchFamily="34" charset="0"/>
              <a:buChar char="•"/>
            </a:pPr>
            <a:r>
              <a:rPr lang="hu-HU" sz="1600" dirty="0">
                <a:solidFill>
                  <a:srgbClr val="023466"/>
                </a:solidFill>
                <a:latin typeface="+mj-lt"/>
                <a:ea typeface="+mj-ea"/>
                <a:cs typeface="+mj-cs"/>
              </a:rPr>
              <a:t>a személyzetet érhető sérelem veszélye magasabb,</a:t>
            </a:r>
          </a:p>
          <a:p>
            <a:pPr marL="1371600" lvl="2" indent="-457200">
              <a:buFont typeface="Arial" panose="020B0604020202020204" pitchFamily="34" charset="0"/>
              <a:buChar char="•"/>
            </a:pPr>
            <a:r>
              <a:rPr lang="hu-HU" sz="1600" dirty="0">
                <a:solidFill>
                  <a:srgbClr val="023466"/>
                </a:solidFill>
                <a:latin typeface="+mj-lt"/>
                <a:ea typeface="+mj-ea"/>
                <a:cs typeface="+mj-cs"/>
              </a:rPr>
              <a:t>magasabb költségek a vendéglátóhely számára a berendezések és dekorációk visszaállítása miatt,</a:t>
            </a:r>
          </a:p>
          <a:p>
            <a:pPr marL="1371600" lvl="2" indent="-457200">
              <a:buFont typeface="Arial" panose="020B0604020202020204" pitchFamily="34" charset="0"/>
              <a:buChar char="•"/>
            </a:pPr>
            <a:r>
              <a:rPr lang="hu-HU" sz="1600" dirty="0">
                <a:solidFill>
                  <a:srgbClr val="023466"/>
                </a:solidFill>
                <a:latin typeface="+mj-lt"/>
                <a:ea typeface="+mj-ea"/>
                <a:cs typeface="+mj-cs"/>
              </a:rPr>
              <a:t>magasabb alkalmazotti költségek – több alkalmazott szükséges a rendzavarások kezelésére, nagyobb a fluktuáció veszélye,</a:t>
            </a:r>
          </a:p>
          <a:p>
            <a:pPr marL="1371600" lvl="2" indent="-457200">
              <a:buFont typeface="Arial" panose="020B0604020202020204" pitchFamily="34" charset="0"/>
              <a:buChar char="•"/>
            </a:pPr>
            <a:r>
              <a:rPr lang="hu-HU" sz="1600" dirty="0">
                <a:solidFill>
                  <a:srgbClr val="023466"/>
                </a:solidFill>
                <a:latin typeface="+mj-lt"/>
                <a:ea typeface="+mj-ea"/>
                <a:cs typeface="+mj-cs"/>
              </a:rPr>
              <a:t>a vendéglátóhelynek olyan híre lesz, amely a problémás személyeket vonzza, ugyanakkor távoltartja a kulturált vendégkört,</a:t>
            </a:r>
          </a:p>
          <a:p>
            <a:pPr marL="1371600" lvl="2" indent="-457200">
              <a:buFont typeface="Arial" panose="020B0604020202020204" pitchFamily="34" charset="0"/>
              <a:buChar char="•"/>
            </a:pPr>
            <a:r>
              <a:rPr lang="hu-HU" sz="1600" dirty="0">
                <a:solidFill>
                  <a:srgbClr val="023466"/>
                </a:solidFill>
                <a:latin typeface="+mj-lt"/>
                <a:ea typeface="+mj-ea"/>
                <a:cs typeface="+mj-cs"/>
              </a:rPr>
              <a:t>a gyakoribb rendőri ellenőrzések az engedély megvonását eredményezhetik.</a:t>
            </a:r>
          </a:p>
          <a:p>
            <a:pPr marL="1371600" lvl="2" indent="-457200">
              <a:buFont typeface="Arial" panose="020B0604020202020204" pitchFamily="34" charset="0"/>
              <a:buChar char="•"/>
            </a:pPr>
            <a:r>
              <a:rPr lang="hu-HU" sz="1600" dirty="0">
                <a:solidFill>
                  <a:srgbClr val="023466"/>
                </a:solidFill>
                <a:latin typeface="+mj-lt"/>
                <a:ea typeface="+mj-ea"/>
                <a:cs typeface="+mj-cs"/>
              </a:rPr>
              <a:t>maguk az ittas fogyasztók is nagyobb veszélyben vannak, amikor akár gyalog vagy tömegközlekedéssel, vagy netán autóval mennek haza, mivel nagyobb rájuk nézve egy támadás vagy egy baleset veszélye</a:t>
            </a:r>
          </a:p>
          <a:p>
            <a:pPr marL="457200" indent="-457200">
              <a:buFont typeface="+mj-lt"/>
              <a:buAutoNum type="alphaLcParenR" startAt="6"/>
            </a:pPr>
            <a:r>
              <a:rPr lang="hu-HU" sz="2000" b="1" dirty="0">
                <a:solidFill>
                  <a:srgbClr val="023466"/>
                </a:solidFill>
                <a:latin typeface="+mj-lt"/>
                <a:ea typeface="+mj-ea"/>
                <a:cs typeface="+mj-cs"/>
              </a:rPr>
              <a:t>Egyéb tilalmak</a:t>
            </a:r>
          </a:p>
          <a:p>
            <a:pPr marL="914400" lvl="1" indent="-457200">
              <a:buFont typeface="Arial" panose="020B0604020202020204" pitchFamily="34" charset="0"/>
              <a:buChar char="•"/>
            </a:pPr>
            <a:r>
              <a:rPr lang="hu-HU" dirty="0">
                <a:solidFill>
                  <a:srgbClr val="023466"/>
                </a:solidFill>
                <a:latin typeface="+mj-lt"/>
                <a:ea typeface="+mj-ea"/>
                <a:cs typeface="+mj-cs"/>
              </a:rPr>
              <a:t>Dohányzás ill. dohánytermék árusítása: Magyarországon tilos a nyilvános belterekben történő dohányzás (illetve kültéri korlátozás is létezik), dohánytermékeket pedig vendéglátóhelyeken nem, hanem kizárólag engedéllyel rendelkező „Nemzeti Dohánybolt”-ban lehet árusítani.</a:t>
            </a:r>
          </a:p>
          <a:p>
            <a:pPr marL="914400" lvl="1" indent="-457200">
              <a:buFont typeface="Arial" panose="020B0604020202020204" pitchFamily="34" charset="0"/>
              <a:buChar char="•"/>
            </a:pPr>
            <a:r>
              <a:rPr lang="hu-HU" dirty="0">
                <a:solidFill>
                  <a:srgbClr val="023466"/>
                </a:solidFill>
                <a:latin typeface="+mj-lt"/>
                <a:ea typeface="+mj-ea"/>
                <a:cs typeface="+mj-cs"/>
              </a:rPr>
              <a:t>Drogok: Magyarországon a drogok árusítása (szűk limit felett birtoklása és fogyasztása is) büntetendő cselekmény, beleértve a könnyű drogokat is.</a:t>
            </a:r>
            <a:endParaRPr lang="hu-HU" sz="2000" dirty="0">
              <a:solidFill>
                <a:srgbClr val="023466"/>
              </a:solidFill>
              <a:latin typeface="+mj-lt"/>
              <a:ea typeface="+mj-ea"/>
              <a:cs typeface="+mj-cs"/>
            </a:endParaRPr>
          </a:p>
        </p:txBody>
      </p:sp>
    </p:spTree>
    <p:extLst>
      <p:ext uri="{BB962C8B-B14F-4D97-AF65-F5344CB8AC3E}">
        <p14:creationId xmlns:p14="http://schemas.microsoft.com/office/powerpoint/2010/main" val="206257072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C07440F5-4A68-476E-A4D5-E130C3223BC8}"/>
              </a:ext>
            </a:extLst>
          </p:cNvPr>
          <p:cNvSpPr>
            <a:spLocks noGrp="1"/>
          </p:cNvSpPr>
          <p:nvPr>
            <p:ph type="title"/>
          </p:nvPr>
        </p:nvSpPr>
        <p:spPr/>
        <p:txBody>
          <a:bodyPr/>
          <a:lstStyle/>
          <a:p>
            <a:r>
              <a:rPr lang="en-US" b="1" dirty="0"/>
              <a:t>1. </a:t>
            </a:r>
            <a:r>
              <a:rPr lang="en-US" b="1" dirty="0" err="1"/>
              <a:t>fejezet</a:t>
            </a:r>
            <a:r>
              <a:rPr lang="en-US" b="1" dirty="0"/>
              <a:t>: </a:t>
            </a:r>
            <a:r>
              <a:rPr lang="en-US" b="1" dirty="0" err="1"/>
              <a:t>Italmérési</a:t>
            </a:r>
            <a:r>
              <a:rPr lang="en-US" b="1" dirty="0"/>
              <a:t> </a:t>
            </a:r>
            <a:r>
              <a:rPr lang="en-US" b="1" dirty="0" err="1"/>
              <a:t>jogszabályok</a:t>
            </a:r>
            <a:r>
              <a:rPr lang="hu-HU" b="1" dirty="0"/>
              <a:t>, folyt.3.</a:t>
            </a:r>
            <a:endParaRPr lang="en-US" b="1" dirty="0"/>
          </a:p>
        </p:txBody>
      </p:sp>
      <p:sp>
        <p:nvSpPr>
          <p:cNvPr id="4" name="Espace réservé du numéro de diapositive 3">
            <a:extLst>
              <a:ext uri="{FF2B5EF4-FFF2-40B4-BE49-F238E27FC236}">
                <a16:creationId xmlns:a16="http://schemas.microsoft.com/office/drawing/2014/main" id="{1284DB01-732C-496E-AB43-8DE56314CCC7}"/>
              </a:ext>
            </a:extLst>
          </p:cNvPr>
          <p:cNvSpPr>
            <a:spLocks noGrp="1"/>
          </p:cNvSpPr>
          <p:nvPr>
            <p:ph type="sldNum" sz="quarter" idx="12"/>
          </p:nvPr>
        </p:nvSpPr>
        <p:spPr>
          <a:xfrm>
            <a:off x="-189217" y="8479096"/>
            <a:ext cx="727444" cy="486833"/>
          </a:xfrm>
          <a:prstGeom prst="rect">
            <a:avLst/>
          </a:prstGeom>
        </p:spPr>
        <p:txBody>
          <a:bodyPr vert="horz" lIns="122079" tIns="61039" rIns="122079" bIns="61039" rtlCol="0" anchor="ctr"/>
          <a:lstStyle>
            <a:defPPr>
              <a:defRPr lang="fr-FR"/>
            </a:defPPr>
            <a:lvl1pPr algn="r" rtl="0" fontAlgn="base">
              <a:spcBef>
                <a:spcPct val="0"/>
              </a:spcBef>
              <a:spcAft>
                <a:spcPct val="0"/>
              </a:spcAft>
              <a:defRPr sz="1467" kern="1200">
                <a:solidFill>
                  <a:schemeClr val="tx1"/>
                </a:solidFill>
                <a:latin typeface="+mn-lt"/>
                <a:ea typeface="+mn-ea"/>
                <a:cs typeface="Arial" charset="0"/>
              </a:defRPr>
            </a:lvl1pPr>
            <a:lvl2pPr marL="609585" algn="l" rtl="0" fontAlgn="base">
              <a:spcBef>
                <a:spcPct val="0"/>
              </a:spcBef>
              <a:spcAft>
                <a:spcPct val="0"/>
              </a:spcAft>
              <a:defRPr kern="1200">
                <a:solidFill>
                  <a:schemeClr val="tx1"/>
                </a:solidFill>
                <a:latin typeface="Arial" charset="0"/>
                <a:ea typeface="+mn-ea"/>
                <a:cs typeface="Arial" charset="0"/>
              </a:defRPr>
            </a:lvl2pPr>
            <a:lvl3pPr marL="1219170" algn="l" rtl="0" fontAlgn="base">
              <a:spcBef>
                <a:spcPct val="0"/>
              </a:spcBef>
              <a:spcAft>
                <a:spcPct val="0"/>
              </a:spcAft>
              <a:defRPr kern="1200">
                <a:solidFill>
                  <a:schemeClr val="tx1"/>
                </a:solidFill>
                <a:latin typeface="Arial" charset="0"/>
                <a:ea typeface="+mn-ea"/>
                <a:cs typeface="Arial" charset="0"/>
              </a:defRPr>
            </a:lvl3pPr>
            <a:lvl4pPr marL="1828754" algn="l" rtl="0" fontAlgn="base">
              <a:spcBef>
                <a:spcPct val="0"/>
              </a:spcBef>
              <a:spcAft>
                <a:spcPct val="0"/>
              </a:spcAft>
              <a:defRPr kern="1200">
                <a:solidFill>
                  <a:schemeClr val="tx1"/>
                </a:solidFill>
                <a:latin typeface="Arial" charset="0"/>
                <a:ea typeface="+mn-ea"/>
                <a:cs typeface="Arial" charset="0"/>
              </a:defRPr>
            </a:lvl4pPr>
            <a:lvl5pPr marL="2438339" algn="l" rtl="0" fontAlgn="base">
              <a:spcBef>
                <a:spcPct val="0"/>
              </a:spcBef>
              <a:spcAft>
                <a:spcPct val="0"/>
              </a:spcAft>
              <a:defRPr kern="1200">
                <a:solidFill>
                  <a:schemeClr val="tx1"/>
                </a:solidFill>
                <a:latin typeface="Arial" charset="0"/>
                <a:ea typeface="+mn-ea"/>
                <a:cs typeface="Arial" charset="0"/>
              </a:defRPr>
            </a:lvl5pPr>
            <a:lvl6pPr marL="3047924" algn="l" defTabSz="1219170" rtl="0" eaLnBrk="1" latinLnBrk="0" hangingPunct="1">
              <a:defRPr kern="1200">
                <a:solidFill>
                  <a:schemeClr val="tx1"/>
                </a:solidFill>
                <a:latin typeface="Arial" charset="0"/>
                <a:ea typeface="+mn-ea"/>
                <a:cs typeface="Arial" charset="0"/>
              </a:defRPr>
            </a:lvl6pPr>
            <a:lvl7pPr marL="3657509" algn="l" defTabSz="1219170" rtl="0" eaLnBrk="1" latinLnBrk="0" hangingPunct="1">
              <a:defRPr kern="1200">
                <a:solidFill>
                  <a:schemeClr val="tx1"/>
                </a:solidFill>
                <a:latin typeface="Arial" charset="0"/>
                <a:ea typeface="+mn-ea"/>
                <a:cs typeface="Arial" charset="0"/>
              </a:defRPr>
            </a:lvl7pPr>
            <a:lvl8pPr marL="4267093" algn="l" defTabSz="1219170" rtl="0" eaLnBrk="1" latinLnBrk="0" hangingPunct="1">
              <a:defRPr kern="1200">
                <a:solidFill>
                  <a:schemeClr val="tx1"/>
                </a:solidFill>
                <a:latin typeface="Arial" charset="0"/>
                <a:ea typeface="+mn-ea"/>
                <a:cs typeface="Arial" charset="0"/>
              </a:defRPr>
            </a:lvl8pPr>
            <a:lvl9pPr marL="4876678" algn="l" defTabSz="1219170" rtl="0" eaLnBrk="1" latinLnBrk="0" hangingPunct="1">
              <a:defRPr kern="1200">
                <a:solidFill>
                  <a:schemeClr val="tx1"/>
                </a:solidFill>
                <a:latin typeface="Arial" charset="0"/>
                <a:ea typeface="+mn-ea"/>
                <a:cs typeface="Arial" charset="0"/>
              </a:defRPr>
            </a:lvl9pPr>
          </a:lstStyle>
          <a:p>
            <a:pPr defTabSz="1219170" eaLnBrk="0" hangingPunct="0"/>
            <a:fld id="{0EB3E5AF-D5C2-496C-A08C-C1F7B0D398D0}" type="slidenum">
              <a:rPr lang="fr-FR">
                <a:solidFill>
                  <a:srgbClr val="000066"/>
                </a:solidFill>
                <a:latin typeface="Calibri"/>
              </a:rPr>
              <a:pPr defTabSz="1219170" eaLnBrk="0" hangingPunct="0"/>
              <a:t>6</a:t>
            </a:fld>
            <a:endParaRPr lang="fr-FR">
              <a:solidFill>
                <a:srgbClr val="000066"/>
              </a:solidFill>
              <a:latin typeface="Calibri"/>
            </a:endParaRPr>
          </a:p>
        </p:txBody>
      </p:sp>
      <p:sp>
        <p:nvSpPr>
          <p:cNvPr id="5" name="Espace réservé du numéro de diapositive 3">
            <a:extLst>
              <a:ext uri="{FF2B5EF4-FFF2-40B4-BE49-F238E27FC236}">
                <a16:creationId xmlns:a16="http://schemas.microsoft.com/office/drawing/2014/main" id="{CF7AEBDF-0ECE-433A-BFF7-A19D361297DE}"/>
              </a:ext>
            </a:extLst>
          </p:cNvPr>
          <p:cNvSpPr txBox="1">
            <a:spLocks/>
          </p:cNvSpPr>
          <p:nvPr/>
        </p:nvSpPr>
        <p:spPr>
          <a:xfrm>
            <a:off x="11298722" y="6329374"/>
            <a:ext cx="727444" cy="486833"/>
          </a:xfrm>
          <a:prstGeom prst="rect">
            <a:avLst/>
          </a:prstGeom>
        </p:spPr>
        <p:txBody>
          <a:bodyPr vert="horz" lIns="122079" tIns="61039" rIns="122079" bIns="61039" rtlCol="0" anchor="ctr"/>
          <a:lstStyle>
            <a:defPPr>
              <a:defRPr lang="fr-FR"/>
            </a:defPPr>
            <a:lvl1pPr algn="r" rtl="0" eaLnBrk="0" fontAlgn="base" hangingPunct="0">
              <a:spcBef>
                <a:spcPct val="0"/>
              </a:spcBef>
              <a:spcAft>
                <a:spcPct val="0"/>
              </a:spcAft>
              <a:defRPr sz="1100" kern="1200">
                <a:solidFill>
                  <a:schemeClr val="tx1"/>
                </a:solidFill>
                <a:latin typeface="+mn-lt"/>
                <a:ea typeface="+mn-ea"/>
                <a:cs typeface="Arial" charset="0"/>
              </a:defRPr>
            </a:lvl1pPr>
            <a:lvl2pPr marL="457200" algn="l" rtl="0" eaLnBrk="0" fontAlgn="base" hangingPunct="0">
              <a:spcBef>
                <a:spcPct val="0"/>
              </a:spcBef>
              <a:spcAft>
                <a:spcPct val="0"/>
              </a:spcAft>
              <a:defRPr sz="1600" kern="1200">
                <a:solidFill>
                  <a:schemeClr val="tx1"/>
                </a:solidFill>
                <a:latin typeface="Arial" charset="0"/>
                <a:ea typeface="+mn-ea"/>
                <a:cs typeface="Arial" charset="0"/>
              </a:defRPr>
            </a:lvl2pPr>
            <a:lvl3pPr marL="914400" algn="l" rtl="0" eaLnBrk="0" fontAlgn="base" hangingPunct="0">
              <a:spcBef>
                <a:spcPct val="0"/>
              </a:spcBef>
              <a:spcAft>
                <a:spcPct val="0"/>
              </a:spcAft>
              <a:defRPr sz="1600" kern="1200">
                <a:solidFill>
                  <a:schemeClr val="tx1"/>
                </a:solidFill>
                <a:latin typeface="Arial" charset="0"/>
                <a:ea typeface="+mn-ea"/>
                <a:cs typeface="Arial" charset="0"/>
              </a:defRPr>
            </a:lvl3pPr>
            <a:lvl4pPr marL="1371600" algn="l" rtl="0" eaLnBrk="0" fontAlgn="base" hangingPunct="0">
              <a:spcBef>
                <a:spcPct val="0"/>
              </a:spcBef>
              <a:spcAft>
                <a:spcPct val="0"/>
              </a:spcAft>
              <a:defRPr sz="1600" kern="1200">
                <a:solidFill>
                  <a:schemeClr val="tx1"/>
                </a:solidFill>
                <a:latin typeface="Arial" charset="0"/>
                <a:ea typeface="+mn-ea"/>
                <a:cs typeface="Arial" charset="0"/>
              </a:defRPr>
            </a:lvl4pPr>
            <a:lvl5pPr marL="1828800" algn="l" rtl="0" eaLnBrk="0" fontAlgn="base" hangingPunct="0">
              <a:spcBef>
                <a:spcPct val="0"/>
              </a:spcBef>
              <a:spcAft>
                <a:spcPct val="0"/>
              </a:spcAft>
              <a:defRPr sz="1600" kern="1200">
                <a:solidFill>
                  <a:schemeClr val="tx1"/>
                </a:solidFill>
                <a:latin typeface="Arial" charset="0"/>
                <a:ea typeface="+mn-ea"/>
                <a:cs typeface="Arial" charset="0"/>
              </a:defRPr>
            </a:lvl5pPr>
            <a:lvl6pPr marL="2286000" algn="l" defTabSz="914400" rtl="0" eaLnBrk="1" latinLnBrk="0" hangingPunct="1">
              <a:defRPr sz="1600" kern="1200">
                <a:solidFill>
                  <a:schemeClr val="tx1"/>
                </a:solidFill>
                <a:latin typeface="Arial" charset="0"/>
                <a:ea typeface="+mn-ea"/>
                <a:cs typeface="Arial" charset="0"/>
              </a:defRPr>
            </a:lvl6pPr>
            <a:lvl7pPr marL="2743200" algn="l" defTabSz="914400" rtl="0" eaLnBrk="1" latinLnBrk="0" hangingPunct="1">
              <a:defRPr sz="1600" kern="1200">
                <a:solidFill>
                  <a:schemeClr val="tx1"/>
                </a:solidFill>
                <a:latin typeface="Arial" charset="0"/>
                <a:ea typeface="+mn-ea"/>
                <a:cs typeface="Arial" charset="0"/>
              </a:defRPr>
            </a:lvl7pPr>
            <a:lvl8pPr marL="3200400" algn="l" defTabSz="914400" rtl="0" eaLnBrk="1" latinLnBrk="0" hangingPunct="1">
              <a:defRPr sz="1600" kern="1200">
                <a:solidFill>
                  <a:schemeClr val="tx1"/>
                </a:solidFill>
                <a:latin typeface="Arial" charset="0"/>
                <a:ea typeface="+mn-ea"/>
                <a:cs typeface="Arial" charset="0"/>
              </a:defRPr>
            </a:lvl8pPr>
            <a:lvl9pPr marL="3657600" algn="l" defTabSz="914400" rtl="0" eaLnBrk="1" latinLnBrk="0" hangingPunct="1">
              <a:defRPr sz="1600" kern="1200">
                <a:solidFill>
                  <a:schemeClr val="tx1"/>
                </a:solidFill>
                <a:latin typeface="Arial" charset="0"/>
                <a:ea typeface="+mn-ea"/>
                <a:cs typeface="Arial" charset="0"/>
              </a:defRPr>
            </a:lvl9pPr>
          </a:lstStyle>
          <a:p>
            <a:pPr defTabSz="1219170"/>
            <a:fld id="{0EB3E5AF-D5C2-496C-A08C-C1F7B0D398D0}" type="slidenum">
              <a:rPr lang="fr-FR" sz="1467">
                <a:solidFill>
                  <a:srgbClr val="000066"/>
                </a:solidFill>
                <a:latin typeface="Calibri"/>
              </a:rPr>
              <a:pPr defTabSz="1219170"/>
              <a:t>6</a:t>
            </a:fld>
            <a:endParaRPr lang="fr-FR" sz="1467">
              <a:solidFill>
                <a:srgbClr val="000066"/>
              </a:solidFill>
              <a:latin typeface="Calibri"/>
            </a:endParaRPr>
          </a:p>
        </p:txBody>
      </p:sp>
      <p:sp>
        <p:nvSpPr>
          <p:cNvPr id="8" name="ZoneTexte 7">
            <a:extLst>
              <a:ext uri="{FF2B5EF4-FFF2-40B4-BE49-F238E27FC236}">
                <a16:creationId xmlns:a16="http://schemas.microsoft.com/office/drawing/2014/main" id="{F520A7E4-8C80-430C-821E-E41A5A057ACB}"/>
              </a:ext>
            </a:extLst>
          </p:cNvPr>
          <p:cNvSpPr txBox="1"/>
          <p:nvPr/>
        </p:nvSpPr>
        <p:spPr>
          <a:xfrm>
            <a:off x="254000" y="0"/>
            <a:ext cx="2628540" cy="400110"/>
          </a:xfrm>
          <a:prstGeom prst="rect">
            <a:avLst/>
          </a:prstGeom>
          <a:noFill/>
        </p:spPr>
        <p:txBody>
          <a:bodyPr wrap="none" rtlCol="0">
            <a:spAutoFit/>
          </a:bodyPr>
          <a:lstStyle/>
          <a:p>
            <a:r>
              <a:rPr lang="hu-HU" sz="2000" dirty="0">
                <a:solidFill>
                  <a:srgbClr val="023466"/>
                </a:solidFill>
                <a:latin typeface="+mj-lt"/>
                <a:ea typeface="+mj-ea"/>
                <a:cs typeface="+mj-cs"/>
              </a:rPr>
              <a:t>Pernod Ricard Hungary</a:t>
            </a:r>
            <a:endParaRPr lang="fr-FR" sz="2000" dirty="0">
              <a:solidFill>
                <a:srgbClr val="023466"/>
              </a:solidFill>
              <a:latin typeface="+mj-lt"/>
              <a:ea typeface="+mj-ea"/>
              <a:cs typeface="+mj-cs"/>
            </a:endParaRPr>
          </a:p>
        </p:txBody>
      </p:sp>
      <p:sp>
        <p:nvSpPr>
          <p:cNvPr id="6" name="ZoneTexte 7">
            <a:extLst>
              <a:ext uri="{FF2B5EF4-FFF2-40B4-BE49-F238E27FC236}">
                <a16:creationId xmlns:a16="http://schemas.microsoft.com/office/drawing/2014/main" id="{A2C8BF2F-5370-4960-81F2-69B1C9AA21A8}"/>
              </a:ext>
            </a:extLst>
          </p:cNvPr>
          <p:cNvSpPr txBox="1"/>
          <p:nvPr/>
        </p:nvSpPr>
        <p:spPr>
          <a:xfrm>
            <a:off x="319741" y="1050930"/>
            <a:ext cx="11552518" cy="3447098"/>
          </a:xfrm>
          <a:prstGeom prst="rect">
            <a:avLst/>
          </a:prstGeom>
          <a:noFill/>
        </p:spPr>
        <p:txBody>
          <a:bodyPr wrap="square" rtlCol="0">
            <a:spAutoFit/>
          </a:bodyPr>
          <a:lstStyle/>
          <a:p>
            <a:pPr marL="457200" indent="-457200">
              <a:buFont typeface="+mj-lt"/>
              <a:buAutoNum type="alphaLcParenR" startAt="7"/>
            </a:pPr>
            <a:r>
              <a:rPr lang="hu-HU" sz="2000" b="1" dirty="0">
                <a:solidFill>
                  <a:srgbClr val="023466"/>
                </a:solidFill>
                <a:latin typeface="+mj-lt"/>
                <a:ea typeface="+mj-ea"/>
                <a:cs typeface="+mj-cs"/>
              </a:rPr>
              <a:t>Jogszabályok betartása</a:t>
            </a:r>
            <a:r>
              <a:rPr lang="hu-HU" sz="2000" dirty="0">
                <a:solidFill>
                  <a:srgbClr val="023466"/>
                </a:solidFill>
                <a:latin typeface="+mj-lt"/>
                <a:ea typeface="+mj-ea"/>
                <a:cs typeface="+mj-cs"/>
              </a:rPr>
              <a:t>, betartatása</a:t>
            </a:r>
          </a:p>
          <a:p>
            <a:pPr marL="914400" lvl="1" indent="-457200">
              <a:buFont typeface="Arial" panose="020B0604020202020204" pitchFamily="34" charset="0"/>
              <a:buChar char="•"/>
            </a:pPr>
            <a:r>
              <a:rPr lang="hu-HU" dirty="0">
                <a:solidFill>
                  <a:srgbClr val="023466"/>
                </a:solidFill>
                <a:latin typeface="+mj-lt"/>
                <a:ea typeface="+mj-ea"/>
                <a:cs typeface="+mj-cs"/>
              </a:rPr>
              <a:t>Az országtól és a körülményektől függően ezek a következmények vagy a felszolgálót, vagy az italmérési engedély címzettjét sújtják, vagy pedig mind a kettőt.</a:t>
            </a:r>
          </a:p>
          <a:p>
            <a:pPr marL="914400" lvl="1" indent="-457200">
              <a:buFont typeface="Arial" panose="020B0604020202020204" pitchFamily="34" charset="0"/>
              <a:buChar char="•"/>
            </a:pPr>
            <a:r>
              <a:rPr lang="hu-HU" dirty="0">
                <a:solidFill>
                  <a:srgbClr val="023466"/>
                </a:solidFill>
                <a:latin typeface="+mj-lt"/>
                <a:ea typeface="+mj-ea"/>
                <a:cs typeface="+mj-cs"/>
              </a:rPr>
              <a:t>Annak bizonyítása érdekében, hogy az üzemeltetés megfelel a jogszabályoknak, bevált gyakorlat olyan feljegyzések vezetése, amely mutatja, hogy milyen rendszer van Önnél érvényben:</a:t>
            </a:r>
          </a:p>
          <a:p>
            <a:pPr marL="1371600" lvl="2" indent="-457200">
              <a:buFont typeface="Arial" panose="020B0604020202020204" pitchFamily="34" charset="0"/>
              <a:buChar char="•"/>
            </a:pPr>
            <a:r>
              <a:rPr lang="hu-HU" b="1" dirty="0">
                <a:solidFill>
                  <a:srgbClr val="023466"/>
                </a:solidFill>
                <a:latin typeface="+mj-lt"/>
                <a:ea typeface="+mj-ea"/>
                <a:cs typeface="+mj-cs"/>
              </a:rPr>
              <a:t>Képzés és képzési feljegyzés</a:t>
            </a:r>
            <a:r>
              <a:rPr lang="hu-HU" dirty="0">
                <a:solidFill>
                  <a:srgbClr val="023466"/>
                </a:solidFill>
                <a:latin typeface="+mj-lt"/>
                <a:ea typeface="+mj-ea"/>
                <a:cs typeface="+mj-cs"/>
              </a:rPr>
              <a:t>: igazolandó, hogy az alkalmazottak tájékoztatást kaptak a törvényekről képzés keretében, dokumentum aláíratása az alkalmazottakkal, hogy megértették e törvényeket, vagy levizsgáztatásuk a tudás igazolása céljából.</a:t>
            </a:r>
          </a:p>
          <a:p>
            <a:pPr marL="1371600" lvl="2" indent="-457200">
              <a:buFont typeface="Arial" panose="020B0604020202020204" pitchFamily="34" charset="0"/>
              <a:buChar char="•"/>
            </a:pPr>
            <a:r>
              <a:rPr lang="hu-HU" b="1" dirty="0">
                <a:solidFill>
                  <a:srgbClr val="023466"/>
                </a:solidFill>
                <a:latin typeface="+mj-lt"/>
                <a:ea typeface="+mj-ea"/>
                <a:cs typeface="+mj-cs"/>
              </a:rPr>
              <a:t>Incidens-napló</a:t>
            </a:r>
            <a:r>
              <a:rPr lang="hu-HU" dirty="0">
                <a:solidFill>
                  <a:srgbClr val="023466"/>
                </a:solidFill>
                <a:latin typeface="+mj-lt"/>
                <a:ea typeface="+mj-ea"/>
                <a:cs typeface="+mj-cs"/>
              </a:rPr>
              <a:t>: feljegyzés minden incidensről, amely történik, mint például viták vagy verekedések; így valamennyi probléma beazonosítható annak érdekében, hogy ne forduljon elő még egyszer.</a:t>
            </a:r>
          </a:p>
          <a:p>
            <a:pPr marL="1371600" lvl="2" indent="-457200">
              <a:buFont typeface="Arial" panose="020B0604020202020204" pitchFamily="34" charset="0"/>
              <a:buChar char="•"/>
            </a:pPr>
            <a:r>
              <a:rPr lang="hu-HU" b="1" dirty="0">
                <a:solidFill>
                  <a:srgbClr val="023466"/>
                </a:solidFill>
                <a:latin typeface="+mj-lt"/>
                <a:ea typeface="+mj-ea"/>
                <a:cs typeface="+mj-cs"/>
              </a:rPr>
              <a:t>Elutasítás jegyzék</a:t>
            </a:r>
            <a:r>
              <a:rPr lang="hu-HU" dirty="0">
                <a:solidFill>
                  <a:srgbClr val="023466"/>
                </a:solidFill>
                <a:latin typeface="+mj-lt"/>
                <a:ea typeface="+mj-ea"/>
                <a:cs typeface="+mj-cs"/>
              </a:rPr>
              <a:t>: ebbe a jegyzékbe kerül bejegyzésre minden olyan eset, amikor korhatár vagy ittasság miatt, vagy bármely más okból elutasította a kiszolgálást</a:t>
            </a:r>
          </a:p>
        </p:txBody>
      </p:sp>
    </p:spTree>
    <p:extLst>
      <p:ext uri="{BB962C8B-B14F-4D97-AF65-F5344CB8AC3E}">
        <p14:creationId xmlns:p14="http://schemas.microsoft.com/office/powerpoint/2010/main" val="157050855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D86F4FE7-FC21-065A-A1B2-58654C6AF181}"/>
              </a:ext>
            </a:extLst>
          </p:cNvPr>
          <p:cNvPicPr>
            <a:picLocks noChangeAspect="1"/>
          </p:cNvPicPr>
          <p:nvPr/>
        </p:nvPicPr>
        <p:blipFill>
          <a:blip r:embed="rId2"/>
          <a:stretch>
            <a:fillRect/>
          </a:stretch>
        </p:blipFill>
        <p:spPr>
          <a:xfrm>
            <a:off x="5395539" y="1050930"/>
            <a:ext cx="6696075" cy="5305425"/>
          </a:xfrm>
          <a:prstGeom prst="rect">
            <a:avLst/>
          </a:prstGeom>
        </p:spPr>
      </p:pic>
      <p:sp>
        <p:nvSpPr>
          <p:cNvPr id="2" name="Titre 1">
            <a:extLst>
              <a:ext uri="{FF2B5EF4-FFF2-40B4-BE49-F238E27FC236}">
                <a16:creationId xmlns:a16="http://schemas.microsoft.com/office/drawing/2014/main" id="{C07440F5-4A68-476E-A4D5-E130C3223BC8}"/>
              </a:ext>
            </a:extLst>
          </p:cNvPr>
          <p:cNvSpPr>
            <a:spLocks noGrp="1"/>
          </p:cNvSpPr>
          <p:nvPr>
            <p:ph type="title"/>
          </p:nvPr>
        </p:nvSpPr>
        <p:spPr/>
        <p:txBody>
          <a:bodyPr/>
          <a:lstStyle/>
          <a:p>
            <a:r>
              <a:rPr lang="en-US" b="1" dirty="0"/>
              <a:t>2. </a:t>
            </a:r>
            <a:r>
              <a:rPr lang="en-US" b="1" dirty="0" err="1"/>
              <a:t>fejezet</a:t>
            </a:r>
            <a:r>
              <a:rPr lang="en-US" b="1" dirty="0"/>
              <a:t>: </a:t>
            </a:r>
            <a:r>
              <a:rPr lang="en-US" b="1" dirty="0" err="1"/>
              <a:t>Alkohol</a:t>
            </a:r>
            <a:endParaRPr lang="en-US" b="1" dirty="0"/>
          </a:p>
        </p:txBody>
      </p:sp>
      <p:sp>
        <p:nvSpPr>
          <p:cNvPr id="4" name="Espace réservé du numéro de diapositive 3">
            <a:extLst>
              <a:ext uri="{FF2B5EF4-FFF2-40B4-BE49-F238E27FC236}">
                <a16:creationId xmlns:a16="http://schemas.microsoft.com/office/drawing/2014/main" id="{1284DB01-732C-496E-AB43-8DE56314CCC7}"/>
              </a:ext>
            </a:extLst>
          </p:cNvPr>
          <p:cNvSpPr>
            <a:spLocks noGrp="1"/>
          </p:cNvSpPr>
          <p:nvPr>
            <p:ph type="sldNum" sz="quarter" idx="12"/>
          </p:nvPr>
        </p:nvSpPr>
        <p:spPr>
          <a:xfrm>
            <a:off x="-189217" y="8479096"/>
            <a:ext cx="727444" cy="486833"/>
          </a:xfrm>
          <a:prstGeom prst="rect">
            <a:avLst/>
          </a:prstGeom>
        </p:spPr>
        <p:txBody>
          <a:bodyPr vert="horz" lIns="122079" tIns="61039" rIns="122079" bIns="61039" rtlCol="0" anchor="ctr"/>
          <a:lstStyle>
            <a:defPPr>
              <a:defRPr lang="fr-FR"/>
            </a:defPPr>
            <a:lvl1pPr algn="r" rtl="0" fontAlgn="base">
              <a:spcBef>
                <a:spcPct val="0"/>
              </a:spcBef>
              <a:spcAft>
                <a:spcPct val="0"/>
              </a:spcAft>
              <a:defRPr sz="1467" kern="1200">
                <a:solidFill>
                  <a:schemeClr val="tx1"/>
                </a:solidFill>
                <a:latin typeface="+mn-lt"/>
                <a:ea typeface="+mn-ea"/>
                <a:cs typeface="Arial" charset="0"/>
              </a:defRPr>
            </a:lvl1pPr>
            <a:lvl2pPr marL="609585" algn="l" rtl="0" fontAlgn="base">
              <a:spcBef>
                <a:spcPct val="0"/>
              </a:spcBef>
              <a:spcAft>
                <a:spcPct val="0"/>
              </a:spcAft>
              <a:defRPr kern="1200">
                <a:solidFill>
                  <a:schemeClr val="tx1"/>
                </a:solidFill>
                <a:latin typeface="Arial" charset="0"/>
                <a:ea typeface="+mn-ea"/>
                <a:cs typeface="Arial" charset="0"/>
              </a:defRPr>
            </a:lvl2pPr>
            <a:lvl3pPr marL="1219170" algn="l" rtl="0" fontAlgn="base">
              <a:spcBef>
                <a:spcPct val="0"/>
              </a:spcBef>
              <a:spcAft>
                <a:spcPct val="0"/>
              </a:spcAft>
              <a:defRPr kern="1200">
                <a:solidFill>
                  <a:schemeClr val="tx1"/>
                </a:solidFill>
                <a:latin typeface="Arial" charset="0"/>
                <a:ea typeface="+mn-ea"/>
                <a:cs typeface="Arial" charset="0"/>
              </a:defRPr>
            </a:lvl3pPr>
            <a:lvl4pPr marL="1828754" algn="l" rtl="0" fontAlgn="base">
              <a:spcBef>
                <a:spcPct val="0"/>
              </a:spcBef>
              <a:spcAft>
                <a:spcPct val="0"/>
              </a:spcAft>
              <a:defRPr kern="1200">
                <a:solidFill>
                  <a:schemeClr val="tx1"/>
                </a:solidFill>
                <a:latin typeface="Arial" charset="0"/>
                <a:ea typeface="+mn-ea"/>
                <a:cs typeface="Arial" charset="0"/>
              </a:defRPr>
            </a:lvl4pPr>
            <a:lvl5pPr marL="2438339" algn="l" rtl="0" fontAlgn="base">
              <a:spcBef>
                <a:spcPct val="0"/>
              </a:spcBef>
              <a:spcAft>
                <a:spcPct val="0"/>
              </a:spcAft>
              <a:defRPr kern="1200">
                <a:solidFill>
                  <a:schemeClr val="tx1"/>
                </a:solidFill>
                <a:latin typeface="Arial" charset="0"/>
                <a:ea typeface="+mn-ea"/>
                <a:cs typeface="Arial" charset="0"/>
              </a:defRPr>
            </a:lvl5pPr>
            <a:lvl6pPr marL="3047924" algn="l" defTabSz="1219170" rtl="0" eaLnBrk="1" latinLnBrk="0" hangingPunct="1">
              <a:defRPr kern="1200">
                <a:solidFill>
                  <a:schemeClr val="tx1"/>
                </a:solidFill>
                <a:latin typeface="Arial" charset="0"/>
                <a:ea typeface="+mn-ea"/>
                <a:cs typeface="Arial" charset="0"/>
              </a:defRPr>
            </a:lvl6pPr>
            <a:lvl7pPr marL="3657509" algn="l" defTabSz="1219170" rtl="0" eaLnBrk="1" latinLnBrk="0" hangingPunct="1">
              <a:defRPr kern="1200">
                <a:solidFill>
                  <a:schemeClr val="tx1"/>
                </a:solidFill>
                <a:latin typeface="Arial" charset="0"/>
                <a:ea typeface="+mn-ea"/>
                <a:cs typeface="Arial" charset="0"/>
              </a:defRPr>
            </a:lvl7pPr>
            <a:lvl8pPr marL="4267093" algn="l" defTabSz="1219170" rtl="0" eaLnBrk="1" latinLnBrk="0" hangingPunct="1">
              <a:defRPr kern="1200">
                <a:solidFill>
                  <a:schemeClr val="tx1"/>
                </a:solidFill>
                <a:latin typeface="Arial" charset="0"/>
                <a:ea typeface="+mn-ea"/>
                <a:cs typeface="Arial" charset="0"/>
              </a:defRPr>
            </a:lvl8pPr>
            <a:lvl9pPr marL="4876678" algn="l" defTabSz="1219170" rtl="0" eaLnBrk="1" latinLnBrk="0" hangingPunct="1">
              <a:defRPr kern="1200">
                <a:solidFill>
                  <a:schemeClr val="tx1"/>
                </a:solidFill>
                <a:latin typeface="Arial" charset="0"/>
                <a:ea typeface="+mn-ea"/>
                <a:cs typeface="Arial" charset="0"/>
              </a:defRPr>
            </a:lvl9pPr>
          </a:lstStyle>
          <a:p>
            <a:pPr defTabSz="1219170" eaLnBrk="0" hangingPunct="0"/>
            <a:fld id="{0EB3E5AF-D5C2-496C-A08C-C1F7B0D398D0}" type="slidenum">
              <a:rPr lang="fr-FR">
                <a:solidFill>
                  <a:srgbClr val="000066"/>
                </a:solidFill>
                <a:latin typeface="Calibri"/>
              </a:rPr>
              <a:pPr defTabSz="1219170" eaLnBrk="0" hangingPunct="0"/>
              <a:t>7</a:t>
            </a:fld>
            <a:endParaRPr lang="fr-FR">
              <a:solidFill>
                <a:srgbClr val="000066"/>
              </a:solidFill>
              <a:latin typeface="Calibri"/>
            </a:endParaRPr>
          </a:p>
        </p:txBody>
      </p:sp>
      <p:sp>
        <p:nvSpPr>
          <p:cNvPr id="5" name="Espace réservé du numéro de diapositive 3">
            <a:extLst>
              <a:ext uri="{FF2B5EF4-FFF2-40B4-BE49-F238E27FC236}">
                <a16:creationId xmlns:a16="http://schemas.microsoft.com/office/drawing/2014/main" id="{CF7AEBDF-0ECE-433A-BFF7-A19D361297DE}"/>
              </a:ext>
            </a:extLst>
          </p:cNvPr>
          <p:cNvSpPr txBox="1">
            <a:spLocks/>
          </p:cNvSpPr>
          <p:nvPr/>
        </p:nvSpPr>
        <p:spPr>
          <a:xfrm>
            <a:off x="11298722" y="6329374"/>
            <a:ext cx="727444" cy="486833"/>
          </a:xfrm>
          <a:prstGeom prst="rect">
            <a:avLst/>
          </a:prstGeom>
        </p:spPr>
        <p:txBody>
          <a:bodyPr vert="horz" lIns="122079" tIns="61039" rIns="122079" bIns="61039" rtlCol="0" anchor="ctr"/>
          <a:lstStyle>
            <a:defPPr>
              <a:defRPr lang="fr-FR"/>
            </a:defPPr>
            <a:lvl1pPr algn="r" rtl="0" eaLnBrk="0" fontAlgn="base" hangingPunct="0">
              <a:spcBef>
                <a:spcPct val="0"/>
              </a:spcBef>
              <a:spcAft>
                <a:spcPct val="0"/>
              </a:spcAft>
              <a:defRPr sz="1100" kern="1200">
                <a:solidFill>
                  <a:schemeClr val="tx1"/>
                </a:solidFill>
                <a:latin typeface="+mn-lt"/>
                <a:ea typeface="+mn-ea"/>
                <a:cs typeface="Arial" charset="0"/>
              </a:defRPr>
            </a:lvl1pPr>
            <a:lvl2pPr marL="457200" algn="l" rtl="0" eaLnBrk="0" fontAlgn="base" hangingPunct="0">
              <a:spcBef>
                <a:spcPct val="0"/>
              </a:spcBef>
              <a:spcAft>
                <a:spcPct val="0"/>
              </a:spcAft>
              <a:defRPr sz="1600" kern="1200">
                <a:solidFill>
                  <a:schemeClr val="tx1"/>
                </a:solidFill>
                <a:latin typeface="Arial" charset="0"/>
                <a:ea typeface="+mn-ea"/>
                <a:cs typeface="Arial" charset="0"/>
              </a:defRPr>
            </a:lvl2pPr>
            <a:lvl3pPr marL="914400" algn="l" rtl="0" eaLnBrk="0" fontAlgn="base" hangingPunct="0">
              <a:spcBef>
                <a:spcPct val="0"/>
              </a:spcBef>
              <a:spcAft>
                <a:spcPct val="0"/>
              </a:spcAft>
              <a:defRPr sz="1600" kern="1200">
                <a:solidFill>
                  <a:schemeClr val="tx1"/>
                </a:solidFill>
                <a:latin typeface="Arial" charset="0"/>
                <a:ea typeface="+mn-ea"/>
                <a:cs typeface="Arial" charset="0"/>
              </a:defRPr>
            </a:lvl3pPr>
            <a:lvl4pPr marL="1371600" algn="l" rtl="0" eaLnBrk="0" fontAlgn="base" hangingPunct="0">
              <a:spcBef>
                <a:spcPct val="0"/>
              </a:spcBef>
              <a:spcAft>
                <a:spcPct val="0"/>
              </a:spcAft>
              <a:defRPr sz="1600" kern="1200">
                <a:solidFill>
                  <a:schemeClr val="tx1"/>
                </a:solidFill>
                <a:latin typeface="Arial" charset="0"/>
                <a:ea typeface="+mn-ea"/>
                <a:cs typeface="Arial" charset="0"/>
              </a:defRPr>
            </a:lvl4pPr>
            <a:lvl5pPr marL="1828800" algn="l" rtl="0" eaLnBrk="0" fontAlgn="base" hangingPunct="0">
              <a:spcBef>
                <a:spcPct val="0"/>
              </a:spcBef>
              <a:spcAft>
                <a:spcPct val="0"/>
              </a:spcAft>
              <a:defRPr sz="1600" kern="1200">
                <a:solidFill>
                  <a:schemeClr val="tx1"/>
                </a:solidFill>
                <a:latin typeface="Arial" charset="0"/>
                <a:ea typeface="+mn-ea"/>
                <a:cs typeface="Arial" charset="0"/>
              </a:defRPr>
            </a:lvl5pPr>
            <a:lvl6pPr marL="2286000" algn="l" defTabSz="914400" rtl="0" eaLnBrk="1" latinLnBrk="0" hangingPunct="1">
              <a:defRPr sz="1600" kern="1200">
                <a:solidFill>
                  <a:schemeClr val="tx1"/>
                </a:solidFill>
                <a:latin typeface="Arial" charset="0"/>
                <a:ea typeface="+mn-ea"/>
                <a:cs typeface="Arial" charset="0"/>
              </a:defRPr>
            </a:lvl6pPr>
            <a:lvl7pPr marL="2743200" algn="l" defTabSz="914400" rtl="0" eaLnBrk="1" latinLnBrk="0" hangingPunct="1">
              <a:defRPr sz="1600" kern="1200">
                <a:solidFill>
                  <a:schemeClr val="tx1"/>
                </a:solidFill>
                <a:latin typeface="Arial" charset="0"/>
                <a:ea typeface="+mn-ea"/>
                <a:cs typeface="Arial" charset="0"/>
              </a:defRPr>
            </a:lvl7pPr>
            <a:lvl8pPr marL="3200400" algn="l" defTabSz="914400" rtl="0" eaLnBrk="1" latinLnBrk="0" hangingPunct="1">
              <a:defRPr sz="1600" kern="1200">
                <a:solidFill>
                  <a:schemeClr val="tx1"/>
                </a:solidFill>
                <a:latin typeface="Arial" charset="0"/>
                <a:ea typeface="+mn-ea"/>
                <a:cs typeface="Arial" charset="0"/>
              </a:defRPr>
            </a:lvl8pPr>
            <a:lvl9pPr marL="3657600" algn="l" defTabSz="914400" rtl="0" eaLnBrk="1" latinLnBrk="0" hangingPunct="1">
              <a:defRPr sz="1600" kern="1200">
                <a:solidFill>
                  <a:schemeClr val="tx1"/>
                </a:solidFill>
                <a:latin typeface="Arial" charset="0"/>
                <a:ea typeface="+mn-ea"/>
                <a:cs typeface="Arial" charset="0"/>
              </a:defRPr>
            </a:lvl9pPr>
          </a:lstStyle>
          <a:p>
            <a:pPr defTabSz="1219170"/>
            <a:fld id="{0EB3E5AF-D5C2-496C-A08C-C1F7B0D398D0}" type="slidenum">
              <a:rPr lang="fr-FR" sz="1467">
                <a:solidFill>
                  <a:srgbClr val="000066"/>
                </a:solidFill>
                <a:latin typeface="Calibri"/>
              </a:rPr>
              <a:pPr defTabSz="1219170"/>
              <a:t>7</a:t>
            </a:fld>
            <a:endParaRPr lang="fr-FR" sz="1467">
              <a:solidFill>
                <a:srgbClr val="000066"/>
              </a:solidFill>
              <a:latin typeface="Calibri"/>
            </a:endParaRPr>
          </a:p>
        </p:txBody>
      </p:sp>
      <p:sp>
        <p:nvSpPr>
          <p:cNvPr id="8" name="ZoneTexte 7">
            <a:extLst>
              <a:ext uri="{FF2B5EF4-FFF2-40B4-BE49-F238E27FC236}">
                <a16:creationId xmlns:a16="http://schemas.microsoft.com/office/drawing/2014/main" id="{F520A7E4-8C80-430C-821E-E41A5A057ACB}"/>
              </a:ext>
            </a:extLst>
          </p:cNvPr>
          <p:cNvSpPr txBox="1"/>
          <p:nvPr/>
        </p:nvSpPr>
        <p:spPr>
          <a:xfrm>
            <a:off x="254000" y="0"/>
            <a:ext cx="2628540" cy="400110"/>
          </a:xfrm>
          <a:prstGeom prst="rect">
            <a:avLst/>
          </a:prstGeom>
          <a:noFill/>
        </p:spPr>
        <p:txBody>
          <a:bodyPr wrap="none" rtlCol="0">
            <a:spAutoFit/>
          </a:bodyPr>
          <a:lstStyle/>
          <a:p>
            <a:r>
              <a:rPr lang="hu-HU" sz="2000" dirty="0">
                <a:solidFill>
                  <a:srgbClr val="023466"/>
                </a:solidFill>
                <a:latin typeface="+mj-lt"/>
                <a:ea typeface="+mj-ea"/>
                <a:cs typeface="+mj-cs"/>
              </a:rPr>
              <a:t>Pernod Ricard Hungary</a:t>
            </a:r>
            <a:endParaRPr lang="fr-FR" sz="2000" dirty="0">
              <a:solidFill>
                <a:srgbClr val="023466"/>
              </a:solidFill>
              <a:latin typeface="+mj-lt"/>
              <a:ea typeface="+mj-ea"/>
              <a:cs typeface="+mj-cs"/>
            </a:endParaRPr>
          </a:p>
        </p:txBody>
      </p:sp>
      <p:sp>
        <p:nvSpPr>
          <p:cNvPr id="6" name="ZoneTexte 7">
            <a:extLst>
              <a:ext uri="{FF2B5EF4-FFF2-40B4-BE49-F238E27FC236}">
                <a16:creationId xmlns:a16="http://schemas.microsoft.com/office/drawing/2014/main" id="{A2C8BF2F-5370-4960-81F2-69B1C9AA21A8}"/>
              </a:ext>
            </a:extLst>
          </p:cNvPr>
          <p:cNvSpPr txBox="1"/>
          <p:nvPr/>
        </p:nvSpPr>
        <p:spPr>
          <a:xfrm>
            <a:off x="319741" y="1050930"/>
            <a:ext cx="5244354" cy="5324535"/>
          </a:xfrm>
          <a:prstGeom prst="rect">
            <a:avLst/>
          </a:prstGeom>
          <a:noFill/>
        </p:spPr>
        <p:txBody>
          <a:bodyPr wrap="square" rtlCol="0">
            <a:spAutoFit/>
          </a:bodyPr>
          <a:lstStyle/>
          <a:p>
            <a:pPr marL="514350" indent="-514350">
              <a:buFont typeface="+mj-lt"/>
              <a:buAutoNum type="alphaLcParenR"/>
            </a:pPr>
            <a:r>
              <a:rPr lang="hu-HU" sz="2000" dirty="0">
                <a:solidFill>
                  <a:srgbClr val="023466"/>
                </a:solidFill>
                <a:latin typeface="+mj-lt"/>
                <a:ea typeface="+mj-ea"/>
                <a:cs typeface="+mj-cs"/>
              </a:rPr>
              <a:t>Az </a:t>
            </a:r>
            <a:r>
              <a:rPr lang="hu-HU" sz="2000" b="1" dirty="0">
                <a:solidFill>
                  <a:srgbClr val="023466"/>
                </a:solidFill>
                <a:latin typeface="+mj-lt"/>
                <a:ea typeface="+mj-ea"/>
                <a:cs typeface="+mj-cs"/>
              </a:rPr>
              <a:t>alkohol</a:t>
            </a:r>
            <a:r>
              <a:rPr lang="hu-HU" sz="2000" dirty="0">
                <a:solidFill>
                  <a:srgbClr val="023466"/>
                </a:solidFill>
                <a:latin typeface="+mj-lt"/>
                <a:ea typeface="+mj-ea"/>
                <a:cs typeface="+mj-cs"/>
              </a:rPr>
              <a:t> és a </a:t>
            </a:r>
            <a:r>
              <a:rPr lang="hu-HU" sz="2000" b="1" dirty="0">
                <a:solidFill>
                  <a:srgbClr val="023466"/>
                </a:solidFill>
                <a:latin typeface="+mj-lt"/>
                <a:ea typeface="+mj-ea"/>
                <a:cs typeface="+mj-cs"/>
              </a:rPr>
              <a:t>test</a:t>
            </a:r>
          </a:p>
          <a:p>
            <a:pPr marL="971550" lvl="1" indent="-514350">
              <a:buFont typeface="Arial" panose="020B0604020202020204" pitchFamily="34" charset="0"/>
              <a:buChar char="•"/>
            </a:pPr>
            <a:r>
              <a:rPr lang="hu-HU" sz="1600" dirty="0">
                <a:solidFill>
                  <a:srgbClr val="023466"/>
                </a:solidFill>
                <a:latin typeface="+mj-lt"/>
                <a:ea typeface="+mj-ea"/>
                <a:cs typeface="+mj-cs"/>
              </a:rPr>
              <a:t>Az elfogyasztott alkohol a bélrendszeren keresztül a véráramba kerül</a:t>
            </a:r>
          </a:p>
          <a:p>
            <a:pPr marL="971550" lvl="1" indent="-514350">
              <a:buFont typeface="Arial" panose="020B0604020202020204" pitchFamily="34" charset="0"/>
              <a:buChar char="•"/>
            </a:pPr>
            <a:r>
              <a:rPr lang="hu-HU" sz="1600" dirty="0">
                <a:solidFill>
                  <a:srgbClr val="023466"/>
                </a:solidFill>
                <a:latin typeface="+mj-lt"/>
                <a:ea typeface="+mj-ea"/>
                <a:cs typeface="+mj-cs"/>
              </a:rPr>
              <a:t>A vérrel az agyba is eljut - ez az alkohol leginkább érezhető hatása, egy módosult állapot, kb. vidámság, jó közérzet...részegség, rossz közérzet skálán</a:t>
            </a:r>
          </a:p>
          <a:p>
            <a:pPr marL="971550" lvl="1" indent="-514350">
              <a:buFont typeface="Arial" panose="020B0604020202020204" pitchFamily="34" charset="0"/>
              <a:buChar char="•"/>
            </a:pPr>
            <a:r>
              <a:rPr lang="hu-HU" sz="1600" dirty="0">
                <a:solidFill>
                  <a:srgbClr val="023466"/>
                </a:solidFill>
                <a:latin typeface="+mj-lt"/>
                <a:ea typeface="+mj-ea"/>
                <a:cs typeface="+mj-cs"/>
              </a:rPr>
              <a:t>Az alkohol nagyon kis része távozik pl. kilégzéssel (alkoholos lehelet), de a meghatározó részét a máj bontja le</a:t>
            </a:r>
          </a:p>
          <a:p>
            <a:pPr marL="971550" lvl="1" indent="-514350">
              <a:buFont typeface="Arial" panose="020B0604020202020204" pitchFamily="34" charset="0"/>
              <a:buChar char="•"/>
            </a:pPr>
            <a:r>
              <a:rPr lang="hu-HU" sz="1600" dirty="0">
                <a:solidFill>
                  <a:srgbClr val="023466"/>
                </a:solidFill>
                <a:latin typeface="+mj-lt"/>
                <a:ea typeface="+mj-ea"/>
                <a:cs typeface="+mj-cs"/>
              </a:rPr>
              <a:t>Első lépésként az alkohol-dehidrogenáz (ADH) enzim hatására az alkoholból acetaldehid, amit második lépésben egy további, acetaldehid-dehidrogenáz (ALDH) nevű enzim ecetsavvá alakít, mely végül kiürül a szervezetből.</a:t>
            </a:r>
          </a:p>
          <a:p>
            <a:pPr marL="971550" lvl="1" indent="-514350">
              <a:buFont typeface="Arial" panose="020B0604020202020204" pitchFamily="34" charset="0"/>
              <a:buChar char="•"/>
            </a:pPr>
            <a:r>
              <a:rPr lang="hu-HU" sz="1600" dirty="0">
                <a:solidFill>
                  <a:srgbClr val="023466"/>
                </a:solidFill>
                <a:latin typeface="+mj-lt"/>
                <a:ea typeface="+mj-ea"/>
                <a:cs typeface="+mj-cs"/>
              </a:rPr>
              <a:t>A máj és az enzimek folyamatosan és azonos tempóban dolgoznak, kb. 1 óra alatt bontanak le egy 'adag' ('unit'), tehát 10g alkoholt</a:t>
            </a:r>
          </a:p>
          <a:p>
            <a:pPr marL="971550" lvl="1" indent="-514350">
              <a:buFont typeface="Arial" panose="020B0604020202020204" pitchFamily="34" charset="0"/>
              <a:buChar char="•"/>
            </a:pPr>
            <a:r>
              <a:rPr lang="hu-HU" sz="1600" dirty="0">
                <a:solidFill>
                  <a:srgbClr val="023466"/>
                </a:solidFill>
                <a:latin typeface="+mj-lt"/>
                <a:ea typeface="+mj-ea"/>
                <a:cs typeface="+mj-cs"/>
              </a:rPr>
              <a:t>Az alkohol szervezetre gyakorolt hatása akkor erősödik fel, ha az alkohol bevitele gyorsabb, mint a lebontása</a:t>
            </a:r>
          </a:p>
        </p:txBody>
      </p:sp>
    </p:spTree>
    <p:extLst>
      <p:ext uri="{BB962C8B-B14F-4D97-AF65-F5344CB8AC3E}">
        <p14:creationId xmlns:p14="http://schemas.microsoft.com/office/powerpoint/2010/main" val="257986712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C07440F5-4A68-476E-A4D5-E130C3223BC8}"/>
              </a:ext>
            </a:extLst>
          </p:cNvPr>
          <p:cNvSpPr>
            <a:spLocks noGrp="1"/>
          </p:cNvSpPr>
          <p:nvPr>
            <p:ph type="title"/>
          </p:nvPr>
        </p:nvSpPr>
        <p:spPr/>
        <p:txBody>
          <a:bodyPr/>
          <a:lstStyle/>
          <a:p>
            <a:r>
              <a:rPr lang="en-US" b="1" dirty="0"/>
              <a:t>2. </a:t>
            </a:r>
            <a:r>
              <a:rPr lang="en-US" b="1" dirty="0" err="1"/>
              <a:t>fejezet</a:t>
            </a:r>
            <a:r>
              <a:rPr lang="en-US" b="1" dirty="0"/>
              <a:t>: </a:t>
            </a:r>
            <a:r>
              <a:rPr lang="en-US" b="1" dirty="0" err="1"/>
              <a:t>Alkohol</a:t>
            </a:r>
            <a:r>
              <a:rPr lang="hu-HU" b="1" dirty="0"/>
              <a:t>, folyt.1.</a:t>
            </a:r>
            <a:endParaRPr lang="en-US" b="1" dirty="0"/>
          </a:p>
        </p:txBody>
      </p:sp>
      <p:sp>
        <p:nvSpPr>
          <p:cNvPr id="4" name="Espace réservé du numéro de diapositive 3">
            <a:extLst>
              <a:ext uri="{FF2B5EF4-FFF2-40B4-BE49-F238E27FC236}">
                <a16:creationId xmlns:a16="http://schemas.microsoft.com/office/drawing/2014/main" id="{1284DB01-732C-496E-AB43-8DE56314CCC7}"/>
              </a:ext>
            </a:extLst>
          </p:cNvPr>
          <p:cNvSpPr>
            <a:spLocks noGrp="1"/>
          </p:cNvSpPr>
          <p:nvPr>
            <p:ph type="sldNum" sz="quarter" idx="12"/>
          </p:nvPr>
        </p:nvSpPr>
        <p:spPr>
          <a:xfrm>
            <a:off x="-189217" y="8479096"/>
            <a:ext cx="727444" cy="486833"/>
          </a:xfrm>
          <a:prstGeom prst="rect">
            <a:avLst/>
          </a:prstGeom>
        </p:spPr>
        <p:txBody>
          <a:bodyPr vert="horz" lIns="122079" tIns="61039" rIns="122079" bIns="61039" rtlCol="0" anchor="ctr"/>
          <a:lstStyle>
            <a:defPPr>
              <a:defRPr lang="fr-FR"/>
            </a:defPPr>
            <a:lvl1pPr algn="r" rtl="0" fontAlgn="base">
              <a:spcBef>
                <a:spcPct val="0"/>
              </a:spcBef>
              <a:spcAft>
                <a:spcPct val="0"/>
              </a:spcAft>
              <a:defRPr sz="1467" kern="1200">
                <a:solidFill>
                  <a:schemeClr val="tx1"/>
                </a:solidFill>
                <a:latin typeface="+mn-lt"/>
                <a:ea typeface="+mn-ea"/>
                <a:cs typeface="Arial" charset="0"/>
              </a:defRPr>
            </a:lvl1pPr>
            <a:lvl2pPr marL="609585" algn="l" rtl="0" fontAlgn="base">
              <a:spcBef>
                <a:spcPct val="0"/>
              </a:spcBef>
              <a:spcAft>
                <a:spcPct val="0"/>
              </a:spcAft>
              <a:defRPr kern="1200">
                <a:solidFill>
                  <a:schemeClr val="tx1"/>
                </a:solidFill>
                <a:latin typeface="Arial" charset="0"/>
                <a:ea typeface="+mn-ea"/>
                <a:cs typeface="Arial" charset="0"/>
              </a:defRPr>
            </a:lvl2pPr>
            <a:lvl3pPr marL="1219170" algn="l" rtl="0" fontAlgn="base">
              <a:spcBef>
                <a:spcPct val="0"/>
              </a:spcBef>
              <a:spcAft>
                <a:spcPct val="0"/>
              </a:spcAft>
              <a:defRPr kern="1200">
                <a:solidFill>
                  <a:schemeClr val="tx1"/>
                </a:solidFill>
                <a:latin typeface="Arial" charset="0"/>
                <a:ea typeface="+mn-ea"/>
                <a:cs typeface="Arial" charset="0"/>
              </a:defRPr>
            </a:lvl3pPr>
            <a:lvl4pPr marL="1828754" algn="l" rtl="0" fontAlgn="base">
              <a:spcBef>
                <a:spcPct val="0"/>
              </a:spcBef>
              <a:spcAft>
                <a:spcPct val="0"/>
              </a:spcAft>
              <a:defRPr kern="1200">
                <a:solidFill>
                  <a:schemeClr val="tx1"/>
                </a:solidFill>
                <a:latin typeface="Arial" charset="0"/>
                <a:ea typeface="+mn-ea"/>
                <a:cs typeface="Arial" charset="0"/>
              </a:defRPr>
            </a:lvl4pPr>
            <a:lvl5pPr marL="2438339" algn="l" rtl="0" fontAlgn="base">
              <a:spcBef>
                <a:spcPct val="0"/>
              </a:spcBef>
              <a:spcAft>
                <a:spcPct val="0"/>
              </a:spcAft>
              <a:defRPr kern="1200">
                <a:solidFill>
                  <a:schemeClr val="tx1"/>
                </a:solidFill>
                <a:latin typeface="Arial" charset="0"/>
                <a:ea typeface="+mn-ea"/>
                <a:cs typeface="Arial" charset="0"/>
              </a:defRPr>
            </a:lvl5pPr>
            <a:lvl6pPr marL="3047924" algn="l" defTabSz="1219170" rtl="0" eaLnBrk="1" latinLnBrk="0" hangingPunct="1">
              <a:defRPr kern="1200">
                <a:solidFill>
                  <a:schemeClr val="tx1"/>
                </a:solidFill>
                <a:latin typeface="Arial" charset="0"/>
                <a:ea typeface="+mn-ea"/>
                <a:cs typeface="Arial" charset="0"/>
              </a:defRPr>
            </a:lvl6pPr>
            <a:lvl7pPr marL="3657509" algn="l" defTabSz="1219170" rtl="0" eaLnBrk="1" latinLnBrk="0" hangingPunct="1">
              <a:defRPr kern="1200">
                <a:solidFill>
                  <a:schemeClr val="tx1"/>
                </a:solidFill>
                <a:latin typeface="Arial" charset="0"/>
                <a:ea typeface="+mn-ea"/>
                <a:cs typeface="Arial" charset="0"/>
              </a:defRPr>
            </a:lvl7pPr>
            <a:lvl8pPr marL="4267093" algn="l" defTabSz="1219170" rtl="0" eaLnBrk="1" latinLnBrk="0" hangingPunct="1">
              <a:defRPr kern="1200">
                <a:solidFill>
                  <a:schemeClr val="tx1"/>
                </a:solidFill>
                <a:latin typeface="Arial" charset="0"/>
                <a:ea typeface="+mn-ea"/>
                <a:cs typeface="Arial" charset="0"/>
              </a:defRPr>
            </a:lvl8pPr>
            <a:lvl9pPr marL="4876678" algn="l" defTabSz="1219170" rtl="0" eaLnBrk="1" latinLnBrk="0" hangingPunct="1">
              <a:defRPr kern="1200">
                <a:solidFill>
                  <a:schemeClr val="tx1"/>
                </a:solidFill>
                <a:latin typeface="Arial" charset="0"/>
                <a:ea typeface="+mn-ea"/>
                <a:cs typeface="Arial" charset="0"/>
              </a:defRPr>
            </a:lvl9pPr>
          </a:lstStyle>
          <a:p>
            <a:pPr defTabSz="1219170" eaLnBrk="0" hangingPunct="0"/>
            <a:fld id="{0EB3E5AF-D5C2-496C-A08C-C1F7B0D398D0}" type="slidenum">
              <a:rPr lang="fr-FR">
                <a:solidFill>
                  <a:srgbClr val="000066"/>
                </a:solidFill>
                <a:latin typeface="Calibri"/>
              </a:rPr>
              <a:pPr defTabSz="1219170" eaLnBrk="0" hangingPunct="0"/>
              <a:t>8</a:t>
            </a:fld>
            <a:endParaRPr lang="fr-FR">
              <a:solidFill>
                <a:srgbClr val="000066"/>
              </a:solidFill>
              <a:latin typeface="Calibri"/>
            </a:endParaRPr>
          </a:p>
        </p:txBody>
      </p:sp>
      <p:sp>
        <p:nvSpPr>
          <p:cNvPr id="5" name="Espace réservé du numéro de diapositive 3">
            <a:extLst>
              <a:ext uri="{FF2B5EF4-FFF2-40B4-BE49-F238E27FC236}">
                <a16:creationId xmlns:a16="http://schemas.microsoft.com/office/drawing/2014/main" id="{CF7AEBDF-0ECE-433A-BFF7-A19D361297DE}"/>
              </a:ext>
            </a:extLst>
          </p:cNvPr>
          <p:cNvSpPr txBox="1">
            <a:spLocks/>
          </p:cNvSpPr>
          <p:nvPr/>
        </p:nvSpPr>
        <p:spPr>
          <a:xfrm>
            <a:off x="11298722" y="6329374"/>
            <a:ext cx="727444" cy="486833"/>
          </a:xfrm>
          <a:prstGeom prst="rect">
            <a:avLst/>
          </a:prstGeom>
        </p:spPr>
        <p:txBody>
          <a:bodyPr vert="horz" lIns="122079" tIns="61039" rIns="122079" bIns="61039" rtlCol="0" anchor="ctr"/>
          <a:lstStyle>
            <a:defPPr>
              <a:defRPr lang="fr-FR"/>
            </a:defPPr>
            <a:lvl1pPr algn="r" rtl="0" eaLnBrk="0" fontAlgn="base" hangingPunct="0">
              <a:spcBef>
                <a:spcPct val="0"/>
              </a:spcBef>
              <a:spcAft>
                <a:spcPct val="0"/>
              </a:spcAft>
              <a:defRPr sz="1100" kern="1200">
                <a:solidFill>
                  <a:schemeClr val="tx1"/>
                </a:solidFill>
                <a:latin typeface="+mn-lt"/>
                <a:ea typeface="+mn-ea"/>
                <a:cs typeface="Arial" charset="0"/>
              </a:defRPr>
            </a:lvl1pPr>
            <a:lvl2pPr marL="457200" algn="l" rtl="0" eaLnBrk="0" fontAlgn="base" hangingPunct="0">
              <a:spcBef>
                <a:spcPct val="0"/>
              </a:spcBef>
              <a:spcAft>
                <a:spcPct val="0"/>
              </a:spcAft>
              <a:defRPr sz="1600" kern="1200">
                <a:solidFill>
                  <a:schemeClr val="tx1"/>
                </a:solidFill>
                <a:latin typeface="Arial" charset="0"/>
                <a:ea typeface="+mn-ea"/>
                <a:cs typeface="Arial" charset="0"/>
              </a:defRPr>
            </a:lvl2pPr>
            <a:lvl3pPr marL="914400" algn="l" rtl="0" eaLnBrk="0" fontAlgn="base" hangingPunct="0">
              <a:spcBef>
                <a:spcPct val="0"/>
              </a:spcBef>
              <a:spcAft>
                <a:spcPct val="0"/>
              </a:spcAft>
              <a:defRPr sz="1600" kern="1200">
                <a:solidFill>
                  <a:schemeClr val="tx1"/>
                </a:solidFill>
                <a:latin typeface="Arial" charset="0"/>
                <a:ea typeface="+mn-ea"/>
                <a:cs typeface="Arial" charset="0"/>
              </a:defRPr>
            </a:lvl3pPr>
            <a:lvl4pPr marL="1371600" algn="l" rtl="0" eaLnBrk="0" fontAlgn="base" hangingPunct="0">
              <a:spcBef>
                <a:spcPct val="0"/>
              </a:spcBef>
              <a:spcAft>
                <a:spcPct val="0"/>
              </a:spcAft>
              <a:defRPr sz="1600" kern="1200">
                <a:solidFill>
                  <a:schemeClr val="tx1"/>
                </a:solidFill>
                <a:latin typeface="Arial" charset="0"/>
                <a:ea typeface="+mn-ea"/>
                <a:cs typeface="Arial" charset="0"/>
              </a:defRPr>
            </a:lvl4pPr>
            <a:lvl5pPr marL="1828800" algn="l" rtl="0" eaLnBrk="0" fontAlgn="base" hangingPunct="0">
              <a:spcBef>
                <a:spcPct val="0"/>
              </a:spcBef>
              <a:spcAft>
                <a:spcPct val="0"/>
              </a:spcAft>
              <a:defRPr sz="1600" kern="1200">
                <a:solidFill>
                  <a:schemeClr val="tx1"/>
                </a:solidFill>
                <a:latin typeface="Arial" charset="0"/>
                <a:ea typeface="+mn-ea"/>
                <a:cs typeface="Arial" charset="0"/>
              </a:defRPr>
            </a:lvl5pPr>
            <a:lvl6pPr marL="2286000" algn="l" defTabSz="914400" rtl="0" eaLnBrk="1" latinLnBrk="0" hangingPunct="1">
              <a:defRPr sz="1600" kern="1200">
                <a:solidFill>
                  <a:schemeClr val="tx1"/>
                </a:solidFill>
                <a:latin typeface="Arial" charset="0"/>
                <a:ea typeface="+mn-ea"/>
                <a:cs typeface="Arial" charset="0"/>
              </a:defRPr>
            </a:lvl6pPr>
            <a:lvl7pPr marL="2743200" algn="l" defTabSz="914400" rtl="0" eaLnBrk="1" latinLnBrk="0" hangingPunct="1">
              <a:defRPr sz="1600" kern="1200">
                <a:solidFill>
                  <a:schemeClr val="tx1"/>
                </a:solidFill>
                <a:latin typeface="Arial" charset="0"/>
                <a:ea typeface="+mn-ea"/>
                <a:cs typeface="Arial" charset="0"/>
              </a:defRPr>
            </a:lvl7pPr>
            <a:lvl8pPr marL="3200400" algn="l" defTabSz="914400" rtl="0" eaLnBrk="1" latinLnBrk="0" hangingPunct="1">
              <a:defRPr sz="1600" kern="1200">
                <a:solidFill>
                  <a:schemeClr val="tx1"/>
                </a:solidFill>
                <a:latin typeface="Arial" charset="0"/>
                <a:ea typeface="+mn-ea"/>
                <a:cs typeface="Arial" charset="0"/>
              </a:defRPr>
            </a:lvl8pPr>
            <a:lvl9pPr marL="3657600" algn="l" defTabSz="914400" rtl="0" eaLnBrk="1" latinLnBrk="0" hangingPunct="1">
              <a:defRPr sz="1600" kern="1200">
                <a:solidFill>
                  <a:schemeClr val="tx1"/>
                </a:solidFill>
                <a:latin typeface="Arial" charset="0"/>
                <a:ea typeface="+mn-ea"/>
                <a:cs typeface="Arial" charset="0"/>
              </a:defRPr>
            </a:lvl9pPr>
          </a:lstStyle>
          <a:p>
            <a:pPr defTabSz="1219170"/>
            <a:fld id="{0EB3E5AF-D5C2-496C-A08C-C1F7B0D398D0}" type="slidenum">
              <a:rPr lang="fr-FR" sz="1467">
                <a:solidFill>
                  <a:srgbClr val="000066"/>
                </a:solidFill>
                <a:latin typeface="Calibri"/>
              </a:rPr>
              <a:pPr defTabSz="1219170"/>
              <a:t>8</a:t>
            </a:fld>
            <a:endParaRPr lang="fr-FR" sz="1467">
              <a:solidFill>
                <a:srgbClr val="000066"/>
              </a:solidFill>
              <a:latin typeface="Calibri"/>
            </a:endParaRPr>
          </a:p>
        </p:txBody>
      </p:sp>
      <p:sp>
        <p:nvSpPr>
          <p:cNvPr id="8" name="ZoneTexte 7">
            <a:extLst>
              <a:ext uri="{FF2B5EF4-FFF2-40B4-BE49-F238E27FC236}">
                <a16:creationId xmlns:a16="http://schemas.microsoft.com/office/drawing/2014/main" id="{F520A7E4-8C80-430C-821E-E41A5A057ACB}"/>
              </a:ext>
            </a:extLst>
          </p:cNvPr>
          <p:cNvSpPr txBox="1"/>
          <p:nvPr/>
        </p:nvSpPr>
        <p:spPr>
          <a:xfrm>
            <a:off x="254000" y="0"/>
            <a:ext cx="2628540" cy="400110"/>
          </a:xfrm>
          <a:prstGeom prst="rect">
            <a:avLst/>
          </a:prstGeom>
          <a:noFill/>
        </p:spPr>
        <p:txBody>
          <a:bodyPr wrap="none" rtlCol="0">
            <a:spAutoFit/>
          </a:bodyPr>
          <a:lstStyle/>
          <a:p>
            <a:r>
              <a:rPr lang="hu-HU" sz="2000" dirty="0">
                <a:solidFill>
                  <a:srgbClr val="023466"/>
                </a:solidFill>
                <a:latin typeface="+mj-lt"/>
                <a:ea typeface="+mj-ea"/>
                <a:cs typeface="+mj-cs"/>
              </a:rPr>
              <a:t>Pernod Ricard Hungary</a:t>
            </a:r>
            <a:endParaRPr lang="fr-FR" sz="2000" dirty="0">
              <a:solidFill>
                <a:srgbClr val="023466"/>
              </a:solidFill>
              <a:latin typeface="+mj-lt"/>
              <a:ea typeface="+mj-ea"/>
              <a:cs typeface="+mj-cs"/>
            </a:endParaRPr>
          </a:p>
        </p:txBody>
      </p:sp>
      <p:sp>
        <p:nvSpPr>
          <p:cNvPr id="6" name="ZoneTexte 7">
            <a:extLst>
              <a:ext uri="{FF2B5EF4-FFF2-40B4-BE49-F238E27FC236}">
                <a16:creationId xmlns:a16="http://schemas.microsoft.com/office/drawing/2014/main" id="{A2C8BF2F-5370-4960-81F2-69B1C9AA21A8}"/>
              </a:ext>
            </a:extLst>
          </p:cNvPr>
          <p:cNvSpPr txBox="1"/>
          <p:nvPr/>
        </p:nvSpPr>
        <p:spPr>
          <a:xfrm>
            <a:off x="319741" y="1050930"/>
            <a:ext cx="11552518" cy="2893100"/>
          </a:xfrm>
          <a:prstGeom prst="rect">
            <a:avLst/>
          </a:prstGeom>
          <a:noFill/>
        </p:spPr>
        <p:txBody>
          <a:bodyPr wrap="square" rtlCol="0">
            <a:spAutoFit/>
          </a:bodyPr>
          <a:lstStyle/>
          <a:p>
            <a:pPr marL="514350" indent="-514350">
              <a:buFont typeface="+mj-lt"/>
              <a:buAutoNum type="alphaLcParenR" startAt="2"/>
            </a:pPr>
            <a:r>
              <a:rPr lang="hu-HU" sz="2000" dirty="0">
                <a:solidFill>
                  <a:srgbClr val="023466"/>
                </a:solidFill>
                <a:latin typeface="+mj-lt"/>
                <a:ea typeface="+mj-ea"/>
                <a:cs typeface="+mj-cs"/>
              </a:rPr>
              <a:t>Italok </a:t>
            </a:r>
            <a:r>
              <a:rPr lang="hu-HU" sz="2000" b="1" dirty="0">
                <a:solidFill>
                  <a:srgbClr val="023466"/>
                </a:solidFill>
                <a:latin typeface="+mj-lt"/>
                <a:ea typeface="+mj-ea"/>
                <a:cs typeface="+mj-cs"/>
              </a:rPr>
              <a:t>alkoholtartalma</a:t>
            </a:r>
          </a:p>
          <a:p>
            <a:pPr marL="971550" lvl="1" indent="-514350">
              <a:buFont typeface="Arial" panose="020B0604020202020204" pitchFamily="34" charset="0"/>
              <a:buChar char="•"/>
            </a:pPr>
            <a:r>
              <a:rPr lang="hu-HU" dirty="0">
                <a:solidFill>
                  <a:srgbClr val="023466"/>
                </a:solidFill>
                <a:latin typeface="+mj-lt"/>
                <a:ea typeface="+mj-ea"/>
                <a:cs typeface="+mj-cs"/>
              </a:rPr>
              <a:t>Ezt térfogat-százalékban jelzik, angolul ABV ('alcohol by volume'), jelölése a palackokon Alc.%/Alk.%, magyarul hétköznapi módon alkoholfoknak is hívjuk</a:t>
            </a:r>
          </a:p>
          <a:p>
            <a:pPr marL="971550" lvl="1" indent="-514350">
              <a:buFont typeface="Arial" panose="020B0604020202020204" pitchFamily="34" charset="0"/>
              <a:buChar char="•"/>
            </a:pPr>
            <a:r>
              <a:rPr lang="hu-HU" dirty="0">
                <a:solidFill>
                  <a:srgbClr val="023466"/>
                </a:solidFill>
                <a:latin typeface="+mj-lt"/>
                <a:ea typeface="+mj-ea"/>
                <a:cs typeface="+mj-cs"/>
              </a:rPr>
              <a:t>Pl. a 40% azt jelenti, hogy 1L alkoholos italban (pl. whisky-ben) 400ml (40cl vagy 4dl) tiszta etil-alkohol van, a többi praktikusan víz (ill. egyéb, nem alkoholos ízanyagok)</a:t>
            </a:r>
          </a:p>
          <a:p>
            <a:pPr marL="971550" lvl="1" indent="-514350">
              <a:buFont typeface="Arial" panose="020B0604020202020204" pitchFamily="34" charset="0"/>
              <a:buChar char="•"/>
            </a:pPr>
            <a:r>
              <a:rPr lang="hu-HU" dirty="0">
                <a:solidFill>
                  <a:srgbClr val="023466"/>
                </a:solidFill>
                <a:latin typeface="+mj-lt"/>
                <a:ea typeface="+mj-ea"/>
                <a:cs typeface="+mj-cs"/>
              </a:rPr>
              <a:t>Ugyanez söröknél 5%, boroknál 12% körüli, de természetesen vannak eltérések </a:t>
            </a:r>
          </a:p>
          <a:p>
            <a:pPr marL="971550" lvl="1" indent="-514350">
              <a:buFont typeface="Arial" panose="020B0604020202020204" pitchFamily="34" charset="0"/>
              <a:buChar char="•"/>
            </a:pPr>
            <a:r>
              <a:rPr lang="hu-HU" dirty="0">
                <a:solidFill>
                  <a:srgbClr val="023466"/>
                </a:solidFill>
                <a:latin typeface="+mj-lt"/>
                <a:ea typeface="+mj-ea"/>
                <a:cs typeface="+mj-cs"/>
              </a:rPr>
              <a:t>Általánosan mondható, hogy egy pohár whisky (3cl), egy pohár sör (2,5dl) és egy pohár bor (1dl) kb. azonos mennyiségű alkoholt tartalmaz</a:t>
            </a:r>
          </a:p>
          <a:p>
            <a:pPr marL="971550" lvl="1" indent="-514350">
              <a:buFont typeface="Arial" panose="020B0604020202020204" pitchFamily="34" charset="0"/>
              <a:buChar char="•"/>
            </a:pPr>
            <a:r>
              <a:rPr lang="hu-HU" dirty="0">
                <a:solidFill>
                  <a:srgbClr val="023466"/>
                </a:solidFill>
                <a:latin typeface="+mj-lt"/>
                <a:ea typeface="+mj-ea"/>
                <a:cs typeface="+mj-cs"/>
              </a:rPr>
              <a:t>A bevitt alkohol nem a csomagolástól, hanem a fogyasztási módtól függ, pl. egy whisky-kóla vagy egy gin-tonic annyi alkoholt tartalmaz, mint egy pohár sör vagy erősebb fröccs</a:t>
            </a:r>
          </a:p>
        </p:txBody>
      </p:sp>
      <p:sp>
        <p:nvSpPr>
          <p:cNvPr id="3" name="TextBox 2">
            <a:extLst>
              <a:ext uri="{FF2B5EF4-FFF2-40B4-BE49-F238E27FC236}">
                <a16:creationId xmlns:a16="http://schemas.microsoft.com/office/drawing/2014/main" id="{41E65473-AA9D-EBE3-D3DB-2E0D2BE47AAA}"/>
              </a:ext>
            </a:extLst>
          </p:cNvPr>
          <p:cNvSpPr txBox="1"/>
          <p:nvPr/>
        </p:nvSpPr>
        <p:spPr>
          <a:xfrm>
            <a:off x="962212" y="4145645"/>
            <a:ext cx="6191622" cy="1323439"/>
          </a:xfrm>
          <a:prstGeom prst="rect">
            <a:avLst/>
          </a:prstGeom>
          <a:noFill/>
        </p:spPr>
        <p:txBody>
          <a:bodyPr wrap="square">
            <a:spAutoFit/>
          </a:bodyPr>
          <a:lstStyle/>
          <a:p>
            <a:r>
              <a:rPr lang="da-DK" dirty="0"/>
              <a:t>	</a:t>
            </a:r>
            <a:r>
              <a:rPr lang="da-DK" sz="2000" dirty="0">
                <a:solidFill>
                  <a:srgbClr val="023466"/>
                </a:solidFill>
                <a:latin typeface="+mj-lt"/>
                <a:ea typeface="+mj-ea"/>
                <a:cs typeface="+mj-cs"/>
              </a:rPr>
              <a:t>Ital (ml)	Alk.%	Alkohol (ml)</a:t>
            </a:r>
          </a:p>
          <a:p>
            <a:r>
              <a:rPr lang="da-DK" sz="2000" dirty="0">
                <a:solidFill>
                  <a:srgbClr val="023466"/>
                </a:solidFill>
                <a:latin typeface="+mj-lt"/>
                <a:ea typeface="+mj-ea"/>
                <a:cs typeface="+mj-cs"/>
              </a:rPr>
              <a:t>Whisky	30	40%	12</a:t>
            </a:r>
          </a:p>
          <a:p>
            <a:r>
              <a:rPr lang="da-DK" sz="2000" dirty="0">
                <a:solidFill>
                  <a:srgbClr val="023466"/>
                </a:solidFill>
                <a:latin typeface="+mj-lt"/>
                <a:ea typeface="+mj-ea"/>
                <a:cs typeface="+mj-cs"/>
              </a:rPr>
              <a:t>Sör	250	5%	12,5</a:t>
            </a:r>
          </a:p>
          <a:p>
            <a:r>
              <a:rPr lang="da-DK" sz="2000" dirty="0">
                <a:solidFill>
                  <a:srgbClr val="023466"/>
                </a:solidFill>
                <a:latin typeface="+mj-lt"/>
                <a:ea typeface="+mj-ea"/>
                <a:cs typeface="+mj-cs"/>
              </a:rPr>
              <a:t>Bor	100	12%	12</a:t>
            </a:r>
          </a:p>
        </p:txBody>
      </p:sp>
      <p:pic>
        <p:nvPicPr>
          <p:cNvPr id="7" name="Picture 6">
            <a:extLst>
              <a:ext uri="{FF2B5EF4-FFF2-40B4-BE49-F238E27FC236}">
                <a16:creationId xmlns:a16="http://schemas.microsoft.com/office/drawing/2014/main" id="{32BCFA70-505B-A610-E8F1-221859218620}"/>
              </a:ext>
            </a:extLst>
          </p:cNvPr>
          <p:cNvPicPr>
            <a:picLocks noChangeAspect="1"/>
          </p:cNvPicPr>
          <p:nvPr/>
        </p:nvPicPr>
        <p:blipFill>
          <a:blip r:embed="rId2"/>
          <a:stretch>
            <a:fillRect/>
          </a:stretch>
        </p:blipFill>
        <p:spPr>
          <a:xfrm>
            <a:off x="5275195" y="4145645"/>
            <a:ext cx="6647864" cy="1260451"/>
          </a:xfrm>
          <a:prstGeom prst="rect">
            <a:avLst/>
          </a:prstGeom>
        </p:spPr>
      </p:pic>
    </p:spTree>
    <p:extLst>
      <p:ext uri="{BB962C8B-B14F-4D97-AF65-F5344CB8AC3E}">
        <p14:creationId xmlns:p14="http://schemas.microsoft.com/office/powerpoint/2010/main" val="83020511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C07440F5-4A68-476E-A4D5-E130C3223BC8}"/>
              </a:ext>
            </a:extLst>
          </p:cNvPr>
          <p:cNvSpPr>
            <a:spLocks noGrp="1"/>
          </p:cNvSpPr>
          <p:nvPr>
            <p:ph type="title"/>
          </p:nvPr>
        </p:nvSpPr>
        <p:spPr/>
        <p:txBody>
          <a:bodyPr/>
          <a:lstStyle/>
          <a:p>
            <a:r>
              <a:rPr lang="en-US" b="1" dirty="0"/>
              <a:t>2. </a:t>
            </a:r>
            <a:r>
              <a:rPr lang="en-US" b="1" dirty="0" err="1"/>
              <a:t>fejezet</a:t>
            </a:r>
            <a:r>
              <a:rPr lang="en-US" b="1" dirty="0"/>
              <a:t>: </a:t>
            </a:r>
            <a:r>
              <a:rPr lang="en-US" b="1" dirty="0" err="1"/>
              <a:t>Alkohol</a:t>
            </a:r>
            <a:r>
              <a:rPr lang="hu-HU" b="1" dirty="0"/>
              <a:t>, folyt.2.</a:t>
            </a:r>
            <a:endParaRPr lang="en-US" b="1" dirty="0"/>
          </a:p>
        </p:txBody>
      </p:sp>
      <p:sp>
        <p:nvSpPr>
          <p:cNvPr id="4" name="Espace réservé du numéro de diapositive 3">
            <a:extLst>
              <a:ext uri="{FF2B5EF4-FFF2-40B4-BE49-F238E27FC236}">
                <a16:creationId xmlns:a16="http://schemas.microsoft.com/office/drawing/2014/main" id="{1284DB01-732C-496E-AB43-8DE56314CCC7}"/>
              </a:ext>
            </a:extLst>
          </p:cNvPr>
          <p:cNvSpPr>
            <a:spLocks noGrp="1"/>
          </p:cNvSpPr>
          <p:nvPr>
            <p:ph type="sldNum" sz="quarter" idx="12"/>
          </p:nvPr>
        </p:nvSpPr>
        <p:spPr>
          <a:xfrm>
            <a:off x="-189217" y="8479096"/>
            <a:ext cx="727444" cy="486833"/>
          </a:xfrm>
          <a:prstGeom prst="rect">
            <a:avLst/>
          </a:prstGeom>
        </p:spPr>
        <p:txBody>
          <a:bodyPr vert="horz" lIns="122079" tIns="61039" rIns="122079" bIns="61039" rtlCol="0" anchor="ctr"/>
          <a:lstStyle>
            <a:defPPr>
              <a:defRPr lang="fr-FR"/>
            </a:defPPr>
            <a:lvl1pPr algn="r" rtl="0" fontAlgn="base">
              <a:spcBef>
                <a:spcPct val="0"/>
              </a:spcBef>
              <a:spcAft>
                <a:spcPct val="0"/>
              </a:spcAft>
              <a:defRPr sz="1467" kern="1200">
                <a:solidFill>
                  <a:schemeClr val="tx1"/>
                </a:solidFill>
                <a:latin typeface="+mn-lt"/>
                <a:ea typeface="+mn-ea"/>
                <a:cs typeface="Arial" charset="0"/>
              </a:defRPr>
            </a:lvl1pPr>
            <a:lvl2pPr marL="609585" algn="l" rtl="0" fontAlgn="base">
              <a:spcBef>
                <a:spcPct val="0"/>
              </a:spcBef>
              <a:spcAft>
                <a:spcPct val="0"/>
              </a:spcAft>
              <a:defRPr kern="1200">
                <a:solidFill>
                  <a:schemeClr val="tx1"/>
                </a:solidFill>
                <a:latin typeface="Arial" charset="0"/>
                <a:ea typeface="+mn-ea"/>
                <a:cs typeface="Arial" charset="0"/>
              </a:defRPr>
            </a:lvl2pPr>
            <a:lvl3pPr marL="1219170" algn="l" rtl="0" fontAlgn="base">
              <a:spcBef>
                <a:spcPct val="0"/>
              </a:spcBef>
              <a:spcAft>
                <a:spcPct val="0"/>
              </a:spcAft>
              <a:defRPr kern="1200">
                <a:solidFill>
                  <a:schemeClr val="tx1"/>
                </a:solidFill>
                <a:latin typeface="Arial" charset="0"/>
                <a:ea typeface="+mn-ea"/>
                <a:cs typeface="Arial" charset="0"/>
              </a:defRPr>
            </a:lvl3pPr>
            <a:lvl4pPr marL="1828754" algn="l" rtl="0" fontAlgn="base">
              <a:spcBef>
                <a:spcPct val="0"/>
              </a:spcBef>
              <a:spcAft>
                <a:spcPct val="0"/>
              </a:spcAft>
              <a:defRPr kern="1200">
                <a:solidFill>
                  <a:schemeClr val="tx1"/>
                </a:solidFill>
                <a:latin typeface="Arial" charset="0"/>
                <a:ea typeface="+mn-ea"/>
                <a:cs typeface="Arial" charset="0"/>
              </a:defRPr>
            </a:lvl4pPr>
            <a:lvl5pPr marL="2438339" algn="l" rtl="0" fontAlgn="base">
              <a:spcBef>
                <a:spcPct val="0"/>
              </a:spcBef>
              <a:spcAft>
                <a:spcPct val="0"/>
              </a:spcAft>
              <a:defRPr kern="1200">
                <a:solidFill>
                  <a:schemeClr val="tx1"/>
                </a:solidFill>
                <a:latin typeface="Arial" charset="0"/>
                <a:ea typeface="+mn-ea"/>
                <a:cs typeface="Arial" charset="0"/>
              </a:defRPr>
            </a:lvl5pPr>
            <a:lvl6pPr marL="3047924" algn="l" defTabSz="1219170" rtl="0" eaLnBrk="1" latinLnBrk="0" hangingPunct="1">
              <a:defRPr kern="1200">
                <a:solidFill>
                  <a:schemeClr val="tx1"/>
                </a:solidFill>
                <a:latin typeface="Arial" charset="0"/>
                <a:ea typeface="+mn-ea"/>
                <a:cs typeface="Arial" charset="0"/>
              </a:defRPr>
            </a:lvl6pPr>
            <a:lvl7pPr marL="3657509" algn="l" defTabSz="1219170" rtl="0" eaLnBrk="1" latinLnBrk="0" hangingPunct="1">
              <a:defRPr kern="1200">
                <a:solidFill>
                  <a:schemeClr val="tx1"/>
                </a:solidFill>
                <a:latin typeface="Arial" charset="0"/>
                <a:ea typeface="+mn-ea"/>
                <a:cs typeface="Arial" charset="0"/>
              </a:defRPr>
            </a:lvl7pPr>
            <a:lvl8pPr marL="4267093" algn="l" defTabSz="1219170" rtl="0" eaLnBrk="1" latinLnBrk="0" hangingPunct="1">
              <a:defRPr kern="1200">
                <a:solidFill>
                  <a:schemeClr val="tx1"/>
                </a:solidFill>
                <a:latin typeface="Arial" charset="0"/>
                <a:ea typeface="+mn-ea"/>
                <a:cs typeface="Arial" charset="0"/>
              </a:defRPr>
            </a:lvl8pPr>
            <a:lvl9pPr marL="4876678" algn="l" defTabSz="1219170" rtl="0" eaLnBrk="1" latinLnBrk="0" hangingPunct="1">
              <a:defRPr kern="1200">
                <a:solidFill>
                  <a:schemeClr val="tx1"/>
                </a:solidFill>
                <a:latin typeface="Arial" charset="0"/>
                <a:ea typeface="+mn-ea"/>
                <a:cs typeface="Arial" charset="0"/>
              </a:defRPr>
            </a:lvl9pPr>
          </a:lstStyle>
          <a:p>
            <a:pPr defTabSz="1219170" eaLnBrk="0" hangingPunct="0"/>
            <a:fld id="{0EB3E5AF-D5C2-496C-A08C-C1F7B0D398D0}" type="slidenum">
              <a:rPr lang="fr-FR">
                <a:solidFill>
                  <a:srgbClr val="000066"/>
                </a:solidFill>
                <a:latin typeface="Calibri"/>
              </a:rPr>
              <a:pPr defTabSz="1219170" eaLnBrk="0" hangingPunct="0"/>
              <a:t>9</a:t>
            </a:fld>
            <a:endParaRPr lang="fr-FR">
              <a:solidFill>
                <a:srgbClr val="000066"/>
              </a:solidFill>
              <a:latin typeface="Calibri"/>
            </a:endParaRPr>
          </a:p>
        </p:txBody>
      </p:sp>
      <p:sp>
        <p:nvSpPr>
          <p:cNvPr id="5" name="Espace réservé du numéro de diapositive 3">
            <a:extLst>
              <a:ext uri="{FF2B5EF4-FFF2-40B4-BE49-F238E27FC236}">
                <a16:creationId xmlns:a16="http://schemas.microsoft.com/office/drawing/2014/main" id="{CF7AEBDF-0ECE-433A-BFF7-A19D361297DE}"/>
              </a:ext>
            </a:extLst>
          </p:cNvPr>
          <p:cNvSpPr txBox="1">
            <a:spLocks/>
          </p:cNvSpPr>
          <p:nvPr/>
        </p:nvSpPr>
        <p:spPr>
          <a:xfrm>
            <a:off x="11298722" y="6329374"/>
            <a:ext cx="727444" cy="486833"/>
          </a:xfrm>
          <a:prstGeom prst="rect">
            <a:avLst/>
          </a:prstGeom>
        </p:spPr>
        <p:txBody>
          <a:bodyPr vert="horz" lIns="122079" tIns="61039" rIns="122079" bIns="61039" rtlCol="0" anchor="ctr"/>
          <a:lstStyle>
            <a:defPPr>
              <a:defRPr lang="fr-FR"/>
            </a:defPPr>
            <a:lvl1pPr algn="r" rtl="0" eaLnBrk="0" fontAlgn="base" hangingPunct="0">
              <a:spcBef>
                <a:spcPct val="0"/>
              </a:spcBef>
              <a:spcAft>
                <a:spcPct val="0"/>
              </a:spcAft>
              <a:defRPr sz="1100" kern="1200">
                <a:solidFill>
                  <a:schemeClr val="tx1"/>
                </a:solidFill>
                <a:latin typeface="+mn-lt"/>
                <a:ea typeface="+mn-ea"/>
                <a:cs typeface="Arial" charset="0"/>
              </a:defRPr>
            </a:lvl1pPr>
            <a:lvl2pPr marL="457200" algn="l" rtl="0" eaLnBrk="0" fontAlgn="base" hangingPunct="0">
              <a:spcBef>
                <a:spcPct val="0"/>
              </a:spcBef>
              <a:spcAft>
                <a:spcPct val="0"/>
              </a:spcAft>
              <a:defRPr sz="1600" kern="1200">
                <a:solidFill>
                  <a:schemeClr val="tx1"/>
                </a:solidFill>
                <a:latin typeface="Arial" charset="0"/>
                <a:ea typeface="+mn-ea"/>
                <a:cs typeface="Arial" charset="0"/>
              </a:defRPr>
            </a:lvl2pPr>
            <a:lvl3pPr marL="914400" algn="l" rtl="0" eaLnBrk="0" fontAlgn="base" hangingPunct="0">
              <a:spcBef>
                <a:spcPct val="0"/>
              </a:spcBef>
              <a:spcAft>
                <a:spcPct val="0"/>
              </a:spcAft>
              <a:defRPr sz="1600" kern="1200">
                <a:solidFill>
                  <a:schemeClr val="tx1"/>
                </a:solidFill>
                <a:latin typeface="Arial" charset="0"/>
                <a:ea typeface="+mn-ea"/>
                <a:cs typeface="Arial" charset="0"/>
              </a:defRPr>
            </a:lvl3pPr>
            <a:lvl4pPr marL="1371600" algn="l" rtl="0" eaLnBrk="0" fontAlgn="base" hangingPunct="0">
              <a:spcBef>
                <a:spcPct val="0"/>
              </a:spcBef>
              <a:spcAft>
                <a:spcPct val="0"/>
              </a:spcAft>
              <a:defRPr sz="1600" kern="1200">
                <a:solidFill>
                  <a:schemeClr val="tx1"/>
                </a:solidFill>
                <a:latin typeface="Arial" charset="0"/>
                <a:ea typeface="+mn-ea"/>
                <a:cs typeface="Arial" charset="0"/>
              </a:defRPr>
            </a:lvl4pPr>
            <a:lvl5pPr marL="1828800" algn="l" rtl="0" eaLnBrk="0" fontAlgn="base" hangingPunct="0">
              <a:spcBef>
                <a:spcPct val="0"/>
              </a:spcBef>
              <a:spcAft>
                <a:spcPct val="0"/>
              </a:spcAft>
              <a:defRPr sz="1600" kern="1200">
                <a:solidFill>
                  <a:schemeClr val="tx1"/>
                </a:solidFill>
                <a:latin typeface="Arial" charset="0"/>
                <a:ea typeface="+mn-ea"/>
                <a:cs typeface="Arial" charset="0"/>
              </a:defRPr>
            </a:lvl5pPr>
            <a:lvl6pPr marL="2286000" algn="l" defTabSz="914400" rtl="0" eaLnBrk="1" latinLnBrk="0" hangingPunct="1">
              <a:defRPr sz="1600" kern="1200">
                <a:solidFill>
                  <a:schemeClr val="tx1"/>
                </a:solidFill>
                <a:latin typeface="Arial" charset="0"/>
                <a:ea typeface="+mn-ea"/>
                <a:cs typeface="Arial" charset="0"/>
              </a:defRPr>
            </a:lvl6pPr>
            <a:lvl7pPr marL="2743200" algn="l" defTabSz="914400" rtl="0" eaLnBrk="1" latinLnBrk="0" hangingPunct="1">
              <a:defRPr sz="1600" kern="1200">
                <a:solidFill>
                  <a:schemeClr val="tx1"/>
                </a:solidFill>
                <a:latin typeface="Arial" charset="0"/>
                <a:ea typeface="+mn-ea"/>
                <a:cs typeface="Arial" charset="0"/>
              </a:defRPr>
            </a:lvl7pPr>
            <a:lvl8pPr marL="3200400" algn="l" defTabSz="914400" rtl="0" eaLnBrk="1" latinLnBrk="0" hangingPunct="1">
              <a:defRPr sz="1600" kern="1200">
                <a:solidFill>
                  <a:schemeClr val="tx1"/>
                </a:solidFill>
                <a:latin typeface="Arial" charset="0"/>
                <a:ea typeface="+mn-ea"/>
                <a:cs typeface="Arial" charset="0"/>
              </a:defRPr>
            </a:lvl8pPr>
            <a:lvl9pPr marL="3657600" algn="l" defTabSz="914400" rtl="0" eaLnBrk="1" latinLnBrk="0" hangingPunct="1">
              <a:defRPr sz="1600" kern="1200">
                <a:solidFill>
                  <a:schemeClr val="tx1"/>
                </a:solidFill>
                <a:latin typeface="Arial" charset="0"/>
                <a:ea typeface="+mn-ea"/>
                <a:cs typeface="Arial" charset="0"/>
              </a:defRPr>
            </a:lvl9pPr>
          </a:lstStyle>
          <a:p>
            <a:pPr defTabSz="1219170"/>
            <a:fld id="{0EB3E5AF-D5C2-496C-A08C-C1F7B0D398D0}" type="slidenum">
              <a:rPr lang="fr-FR" sz="1467">
                <a:solidFill>
                  <a:srgbClr val="000066"/>
                </a:solidFill>
                <a:latin typeface="Calibri"/>
              </a:rPr>
              <a:pPr defTabSz="1219170"/>
              <a:t>9</a:t>
            </a:fld>
            <a:endParaRPr lang="fr-FR" sz="1467">
              <a:solidFill>
                <a:srgbClr val="000066"/>
              </a:solidFill>
              <a:latin typeface="Calibri"/>
            </a:endParaRPr>
          </a:p>
        </p:txBody>
      </p:sp>
      <p:sp>
        <p:nvSpPr>
          <p:cNvPr id="8" name="ZoneTexte 7">
            <a:extLst>
              <a:ext uri="{FF2B5EF4-FFF2-40B4-BE49-F238E27FC236}">
                <a16:creationId xmlns:a16="http://schemas.microsoft.com/office/drawing/2014/main" id="{F520A7E4-8C80-430C-821E-E41A5A057ACB}"/>
              </a:ext>
            </a:extLst>
          </p:cNvPr>
          <p:cNvSpPr txBox="1"/>
          <p:nvPr/>
        </p:nvSpPr>
        <p:spPr>
          <a:xfrm>
            <a:off x="254000" y="0"/>
            <a:ext cx="2628540" cy="400110"/>
          </a:xfrm>
          <a:prstGeom prst="rect">
            <a:avLst/>
          </a:prstGeom>
          <a:noFill/>
        </p:spPr>
        <p:txBody>
          <a:bodyPr wrap="none" rtlCol="0">
            <a:spAutoFit/>
          </a:bodyPr>
          <a:lstStyle/>
          <a:p>
            <a:r>
              <a:rPr lang="hu-HU" sz="2000" dirty="0">
                <a:solidFill>
                  <a:srgbClr val="023466"/>
                </a:solidFill>
                <a:latin typeface="+mj-lt"/>
                <a:ea typeface="+mj-ea"/>
                <a:cs typeface="+mj-cs"/>
              </a:rPr>
              <a:t>Pernod Ricard Hungary</a:t>
            </a:r>
            <a:endParaRPr lang="fr-FR" sz="2000" dirty="0">
              <a:solidFill>
                <a:srgbClr val="023466"/>
              </a:solidFill>
              <a:latin typeface="+mj-lt"/>
              <a:ea typeface="+mj-ea"/>
              <a:cs typeface="+mj-cs"/>
            </a:endParaRPr>
          </a:p>
        </p:txBody>
      </p:sp>
      <p:sp>
        <p:nvSpPr>
          <p:cNvPr id="6" name="ZoneTexte 7">
            <a:extLst>
              <a:ext uri="{FF2B5EF4-FFF2-40B4-BE49-F238E27FC236}">
                <a16:creationId xmlns:a16="http://schemas.microsoft.com/office/drawing/2014/main" id="{A2C8BF2F-5370-4960-81F2-69B1C9AA21A8}"/>
              </a:ext>
            </a:extLst>
          </p:cNvPr>
          <p:cNvSpPr txBox="1"/>
          <p:nvPr/>
        </p:nvSpPr>
        <p:spPr>
          <a:xfrm>
            <a:off x="319741" y="1050930"/>
            <a:ext cx="11552518" cy="5386090"/>
          </a:xfrm>
          <a:prstGeom prst="rect">
            <a:avLst/>
          </a:prstGeom>
          <a:noFill/>
        </p:spPr>
        <p:txBody>
          <a:bodyPr wrap="square" rtlCol="0">
            <a:spAutoFit/>
          </a:bodyPr>
          <a:lstStyle/>
          <a:p>
            <a:pPr marL="514350" indent="-514350">
              <a:buFont typeface="+mj-lt"/>
              <a:buAutoNum type="alphaLcParenR" startAt="3"/>
            </a:pPr>
            <a:r>
              <a:rPr lang="hu-HU" sz="2000" b="1" dirty="0">
                <a:solidFill>
                  <a:srgbClr val="023466"/>
                </a:solidFill>
                <a:latin typeface="+mj-lt"/>
                <a:ea typeface="+mj-ea"/>
                <a:cs typeface="+mj-cs"/>
              </a:rPr>
              <a:t>Kiszolgálási egység </a:t>
            </a:r>
            <a:r>
              <a:rPr lang="hu-HU" sz="2000" dirty="0">
                <a:solidFill>
                  <a:srgbClr val="023466"/>
                </a:solidFill>
                <a:latin typeface="+mj-lt"/>
                <a:ea typeface="+mj-ea"/>
                <a:cs typeface="+mj-cs"/>
              </a:rPr>
              <a:t>vs. </a:t>
            </a:r>
            <a:r>
              <a:rPr lang="hu-HU" sz="2000" b="1" dirty="0">
                <a:solidFill>
                  <a:srgbClr val="023466"/>
                </a:solidFill>
                <a:latin typeface="+mj-lt"/>
                <a:ea typeface="+mj-ea"/>
                <a:cs typeface="+mj-cs"/>
              </a:rPr>
              <a:t>hivatalos egység</a:t>
            </a:r>
          </a:p>
          <a:p>
            <a:pPr marL="971550" lvl="1" indent="-514350">
              <a:buFont typeface="Arial" panose="020B0604020202020204" pitchFamily="34" charset="0"/>
              <a:buChar char="•"/>
            </a:pPr>
            <a:r>
              <a:rPr lang="hu-HU" dirty="0">
                <a:solidFill>
                  <a:srgbClr val="023466"/>
                </a:solidFill>
                <a:latin typeface="+mj-lt"/>
                <a:ea typeface="+mj-ea"/>
                <a:cs typeface="+mj-cs"/>
              </a:rPr>
              <a:t>A hétköznapi értelemben vett „kiszolgálási egység” pl. 2cl vagy 4cl whisky, 1 pohár vagy korsó sör, 2dl vagy egy üveg bor, stb. nem azonos a „hivatalos egység” (= standard unit) kifejezéssel.</a:t>
            </a:r>
          </a:p>
          <a:p>
            <a:pPr marL="971550" lvl="1" indent="-514350">
              <a:buFont typeface="Arial" panose="020B0604020202020204" pitchFamily="34" charset="0"/>
              <a:buChar char="•"/>
            </a:pPr>
            <a:r>
              <a:rPr lang="hu-HU" dirty="0">
                <a:solidFill>
                  <a:srgbClr val="023466"/>
                </a:solidFill>
                <a:latin typeface="+mj-lt"/>
                <a:ea typeface="+mj-ea"/>
                <a:cs typeface="+mj-cs"/>
              </a:rPr>
              <a:t>Sok országban határoznak meg hivatalos mennyiséget, amit rendszerint gramm-ban határoznak meg (Mo-on nincs ilyen meghatározás jelenleg), pl. Franciaországban: 10g (tiszta, 100%-os alkohol)</a:t>
            </a:r>
          </a:p>
          <a:p>
            <a:pPr marL="971550" lvl="1" indent="-514350">
              <a:buFont typeface="Arial" panose="020B0604020202020204" pitchFamily="34" charset="0"/>
              <a:buChar char="•"/>
            </a:pPr>
            <a:r>
              <a:rPr lang="hu-HU" dirty="0">
                <a:solidFill>
                  <a:srgbClr val="023466"/>
                </a:solidFill>
                <a:latin typeface="+mj-lt"/>
                <a:ea typeface="+mj-ea"/>
                <a:cs typeface="+mj-cs"/>
              </a:rPr>
              <a:t>Folyadéknál elsőre furcsa mérőszám a gramm, de az etil-alkohol esetén a számolás (a sűrűség alapján) egyszerű: 0,8-al kell átszámolni. 1ml alkohol = 0,8 gramm</a:t>
            </a:r>
          </a:p>
          <a:p>
            <a:pPr marL="971550" lvl="1" indent="-514350">
              <a:buFont typeface="Arial" panose="020B0604020202020204" pitchFamily="34" charset="0"/>
              <a:buChar char="•"/>
            </a:pPr>
            <a:r>
              <a:rPr lang="hu-HU" dirty="0">
                <a:solidFill>
                  <a:srgbClr val="023466"/>
                </a:solidFill>
                <a:latin typeface="+mj-lt"/>
                <a:ea typeface="+mj-ea"/>
                <a:cs typeface="+mj-cs"/>
              </a:rPr>
              <a:t>A már mutatott példán:</a:t>
            </a:r>
            <a:br>
              <a:rPr lang="hu-HU" dirty="0">
                <a:solidFill>
                  <a:srgbClr val="023466"/>
                </a:solidFill>
                <a:latin typeface="+mj-lt"/>
                <a:ea typeface="+mj-ea"/>
                <a:cs typeface="+mj-cs"/>
              </a:rPr>
            </a:br>
            <a:br>
              <a:rPr lang="hu-HU" dirty="0">
                <a:solidFill>
                  <a:srgbClr val="023466"/>
                </a:solidFill>
                <a:latin typeface="+mj-lt"/>
                <a:ea typeface="+mj-ea"/>
                <a:cs typeface="+mj-cs"/>
              </a:rPr>
            </a:br>
            <a:br>
              <a:rPr lang="hu-HU" dirty="0">
                <a:solidFill>
                  <a:srgbClr val="023466"/>
                </a:solidFill>
                <a:latin typeface="+mj-lt"/>
                <a:ea typeface="+mj-ea"/>
                <a:cs typeface="+mj-cs"/>
              </a:rPr>
            </a:br>
            <a:br>
              <a:rPr lang="hu-HU" dirty="0">
                <a:solidFill>
                  <a:srgbClr val="023466"/>
                </a:solidFill>
                <a:latin typeface="+mj-lt"/>
                <a:ea typeface="+mj-ea"/>
                <a:cs typeface="+mj-cs"/>
              </a:rPr>
            </a:br>
            <a:br>
              <a:rPr lang="hu-HU" dirty="0">
                <a:solidFill>
                  <a:srgbClr val="023466"/>
                </a:solidFill>
                <a:latin typeface="+mj-lt"/>
                <a:ea typeface="+mj-ea"/>
                <a:cs typeface="+mj-cs"/>
              </a:rPr>
            </a:br>
            <a:endParaRPr lang="hu-HU" dirty="0">
              <a:solidFill>
                <a:srgbClr val="023466"/>
              </a:solidFill>
              <a:latin typeface="+mj-lt"/>
              <a:ea typeface="+mj-ea"/>
              <a:cs typeface="+mj-cs"/>
            </a:endParaRPr>
          </a:p>
          <a:p>
            <a:pPr marL="971550" lvl="1" indent="-514350">
              <a:buFont typeface="Arial" panose="020B0604020202020204" pitchFamily="34" charset="0"/>
              <a:buChar char="•"/>
            </a:pPr>
            <a:r>
              <a:rPr lang="hu-HU" dirty="0">
                <a:solidFill>
                  <a:srgbClr val="023466"/>
                </a:solidFill>
                <a:latin typeface="+mj-lt"/>
                <a:ea typeface="+mj-ea"/>
                <a:cs typeface="+mj-cs"/>
              </a:rPr>
              <a:t>A hivatalos kommunikációkban említett 'adag' ('unit') tehát praktikusan egy pohár whisky (3cl), egy pohár sör (2,5dl) vagy egy pohár bor (1dl)</a:t>
            </a:r>
          </a:p>
          <a:p>
            <a:pPr marL="971550" lvl="1" indent="-514350">
              <a:buFont typeface="Arial" panose="020B0604020202020204" pitchFamily="34" charset="0"/>
              <a:buChar char="•"/>
            </a:pPr>
            <a:r>
              <a:rPr lang="hu-HU" dirty="0">
                <a:solidFill>
                  <a:srgbClr val="023466"/>
                </a:solidFill>
                <a:latin typeface="+mj-lt"/>
                <a:ea typeface="+mj-ea"/>
                <a:cs typeface="+mj-cs"/>
              </a:rPr>
              <a:t>A francia példa 10g, más országokban ettől némileg, de nem nagyságrendileg eltérő a hivatalos 'adag' (UK 8g, US 14g, EU országaiban általában 10g) </a:t>
            </a:r>
          </a:p>
          <a:p>
            <a:pPr marL="971550" lvl="1" indent="-514350">
              <a:buFont typeface="Arial" panose="020B0604020202020204" pitchFamily="34" charset="0"/>
              <a:buChar char="•"/>
            </a:pPr>
            <a:r>
              <a:rPr lang="hu-HU" dirty="0">
                <a:solidFill>
                  <a:srgbClr val="023466"/>
                </a:solidFill>
                <a:latin typeface="+mj-lt"/>
                <a:ea typeface="+mj-ea"/>
                <a:cs typeface="+mj-cs"/>
              </a:rPr>
              <a:t>A lényege ennek, hogy legyen egy olyan egység, ami azonos mérőszámot teremt a különböző alkoholfokú és kiszolgálási mennyiségű italfajták között. </a:t>
            </a:r>
          </a:p>
        </p:txBody>
      </p:sp>
      <p:sp>
        <p:nvSpPr>
          <p:cNvPr id="3" name="TextBox 2">
            <a:extLst>
              <a:ext uri="{FF2B5EF4-FFF2-40B4-BE49-F238E27FC236}">
                <a16:creationId xmlns:a16="http://schemas.microsoft.com/office/drawing/2014/main" id="{1CB1E9AB-1F51-0C0A-8284-31D7A0071761}"/>
              </a:ext>
            </a:extLst>
          </p:cNvPr>
          <p:cNvSpPr txBox="1"/>
          <p:nvPr/>
        </p:nvSpPr>
        <p:spPr>
          <a:xfrm>
            <a:off x="1374588" y="3380462"/>
            <a:ext cx="7888942" cy="1200329"/>
          </a:xfrm>
          <a:prstGeom prst="rect">
            <a:avLst/>
          </a:prstGeom>
          <a:noFill/>
        </p:spPr>
        <p:txBody>
          <a:bodyPr wrap="square">
            <a:spAutoFit/>
          </a:bodyPr>
          <a:lstStyle/>
          <a:p>
            <a:r>
              <a:rPr lang="da-DK" sz="1600" dirty="0"/>
              <a:t>	</a:t>
            </a:r>
            <a:r>
              <a:rPr lang="da-DK" dirty="0">
                <a:solidFill>
                  <a:srgbClr val="023466"/>
                </a:solidFill>
                <a:latin typeface="+mj-lt"/>
                <a:ea typeface="+mj-ea"/>
                <a:cs typeface="+mj-cs"/>
              </a:rPr>
              <a:t>Ital (ml)	Alk.%	Alkohol (ml)	Sűrűség	Alkohol (g)</a:t>
            </a:r>
          </a:p>
          <a:p>
            <a:r>
              <a:rPr lang="da-DK" dirty="0">
                <a:solidFill>
                  <a:srgbClr val="023466"/>
                </a:solidFill>
                <a:latin typeface="+mj-lt"/>
                <a:ea typeface="+mj-ea"/>
                <a:cs typeface="+mj-cs"/>
              </a:rPr>
              <a:t>Whisky	30	40%	12	</a:t>
            </a:r>
            <a:r>
              <a:rPr lang="hu-HU" dirty="0">
                <a:solidFill>
                  <a:srgbClr val="023466"/>
                </a:solidFill>
                <a:latin typeface="+mj-lt"/>
                <a:ea typeface="+mj-ea"/>
                <a:cs typeface="+mj-cs"/>
              </a:rPr>
              <a:t>	</a:t>
            </a:r>
            <a:r>
              <a:rPr lang="da-DK" dirty="0">
                <a:solidFill>
                  <a:srgbClr val="023466"/>
                </a:solidFill>
                <a:latin typeface="+mj-lt"/>
                <a:ea typeface="+mj-ea"/>
                <a:cs typeface="+mj-cs"/>
              </a:rPr>
              <a:t>0,8	9,6</a:t>
            </a:r>
          </a:p>
          <a:p>
            <a:r>
              <a:rPr lang="da-DK" dirty="0">
                <a:solidFill>
                  <a:srgbClr val="023466"/>
                </a:solidFill>
                <a:latin typeface="+mj-lt"/>
                <a:ea typeface="+mj-ea"/>
                <a:cs typeface="+mj-cs"/>
              </a:rPr>
              <a:t>Sör	250	5%	12,5	</a:t>
            </a:r>
            <a:r>
              <a:rPr lang="hu-HU" dirty="0">
                <a:solidFill>
                  <a:srgbClr val="023466"/>
                </a:solidFill>
                <a:latin typeface="+mj-lt"/>
                <a:ea typeface="+mj-ea"/>
                <a:cs typeface="+mj-cs"/>
              </a:rPr>
              <a:t>	</a:t>
            </a:r>
            <a:r>
              <a:rPr lang="da-DK" dirty="0">
                <a:solidFill>
                  <a:srgbClr val="023466"/>
                </a:solidFill>
                <a:latin typeface="+mj-lt"/>
                <a:ea typeface="+mj-ea"/>
                <a:cs typeface="+mj-cs"/>
              </a:rPr>
              <a:t>0,8	10</a:t>
            </a:r>
          </a:p>
          <a:p>
            <a:r>
              <a:rPr lang="da-DK" dirty="0">
                <a:solidFill>
                  <a:srgbClr val="023466"/>
                </a:solidFill>
                <a:latin typeface="+mj-lt"/>
                <a:ea typeface="+mj-ea"/>
                <a:cs typeface="+mj-cs"/>
              </a:rPr>
              <a:t>Bor	100	12%	12	</a:t>
            </a:r>
            <a:r>
              <a:rPr lang="hu-HU" dirty="0">
                <a:solidFill>
                  <a:srgbClr val="023466"/>
                </a:solidFill>
                <a:latin typeface="+mj-lt"/>
                <a:ea typeface="+mj-ea"/>
                <a:cs typeface="+mj-cs"/>
              </a:rPr>
              <a:t>	</a:t>
            </a:r>
            <a:r>
              <a:rPr lang="da-DK" dirty="0">
                <a:solidFill>
                  <a:srgbClr val="023466"/>
                </a:solidFill>
                <a:latin typeface="+mj-lt"/>
                <a:ea typeface="+mj-ea"/>
                <a:cs typeface="+mj-cs"/>
              </a:rPr>
              <a:t>0,8	9,6</a:t>
            </a:r>
          </a:p>
        </p:txBody>
      </p:sp>
    </p:spTree>
    <p:extLst>
      <p:ext uri="{BB962C8B-B14F-4D97-AF65-F5344CB8AC3E}">
        <p14:creationId xmlns:p14="http://schemas.microsoft.com/office/powerpoint/2010/main" val="3822530492"/>
      </p:ext>
    </p:extLst>
  </p:cSld>
  <p:clrMapOvr>
    <a:masterClrMapping/>
  </p:clrMapOvr>
</p:sld>
</file>

<file path=ppt/theme/theme1.xml><?xml version="1.0" encoding="utf-8"?>
<a:theme xmlns:a="http://schemas.openxmlformats.org/drawingml/2006/main" name="PPT_16-9_Office2003_Blue">
  <a:themeElements>
    <a:clrScheme name="pr_corporate_template_blue_2 1">
      <a:dk1>
        <a:srgbClr val="000066"/>
      </a:dk1>
      <a:lt1>
        <a:srgbClr val="FFFFFF"/>
      </a:lt1>
      <a:dk2>
        <a:srgbClr val="000066"/>
      </a:dk2>
      <a:lt2>
        <a:srgbClr val="808080"/>
      </a:lt2>
      <a:accent1>
        <a:srgbClr val="0066CC"/>
      </a:accent1>
      <a:accent2>
        <a:srgbClr val="000066"/>
      </a:accent2>
      <a:accent3>
        <a:srgbClr val="FFFFFF"/>
      </a:accent3>
      <a:accent4>
        <a:srgbClr val="000056"/>
      </a:accent4>
      <a:accent5>
        <a:srgbClr val="AAB8E2"/>
      </a:accent5>
      <a:accent6>
        <a:srgbClr val="00005C"/>
      </a:accent6>
      <a:hlink>
        <a:srgbClr val="009999"/>
      </a:hlink>
      <a:folHlink>
        <a:srgbClr val="99CC00"/>
      </a:folHlink>
    </a:clrScheme>
    <a:fontScheme name="pr_corporate_template_blue_2">
      <a:majorFont>
        <a:latin typeface="Calibri"/>
        <a:ea typeface=""/>
        <a:cs typeface=""/>
      </a:majorFont>
      <a:minorFont>
        <a:latin typeface="Calibr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solidFill>
            <a:srgbClr val="000066"/>
          </a:solidFill>
          <a:prstDash val="solid"/>
          <a:round/>
          <a:headEnd type="none" w="med" len="med"/>
          <a:tailEnd type="none" w="med" len="med"/>
        </a:ln>
        <a:effectLst/>
      </a:spPr>
      <a:bodyPr vert="horz" wrap="none" lIns="90000" tIns="46800" rIns="90000" bIns="46800" numCol="1" anchor="ctr" anchorCtr="0" compatLnSpc="1">
        <a:prstTxWarp prst="textNoShape">
          <a:avLst/>
        </a:prstTxWarp>
      </a:bodyPr>
      <a:lstStyle>
        <a:defPPr marL="0" marR="0" indent="0" algn="ctr" defTabSz="914400" rtl="0" eaLnBrk="1" fontAlgn="base" latinLnBrk="0" hangingPunct="1">
          <a:lnSpc>
            <a:spcPct val="100000"/>
          </a:lnSpc>
          <a:spcBef>
            <a:spcPct val="20000"/>
          </a:spcBef>
          <a:spcAft>
            <a:spcPct val="0"/>
          </a:spcAft>
          <a:buClr>
            <a:srgbClr val="A50021"/>
          </a:buClr>
          <a:buSzPct val="75000"/>
          <a:buFont typeface="Wingdings" pitchFamily="2" charset="2"/>
          <a:buNone/>
          <a:tabLst/>
          <a:defRPr kumimoji="0" lang="en-US" sz="1600" b="0" i="0" u="none" strike="noStrike" cap="none" normalizeH="0" baseline="0" smtClean="0">
            <a:ln>
              <a:noFill/>
            </a:ln>
            <a:solidFill>
              <a:srgbClr val="003366"/>
            </a:solidFill>
            <a:effectLst/>
            <a:latin typeface="Arial" charset="0"/>
          </a:defRPr>
        </a:defPPr>
      </a:lstStyle>
    </a:spDef>
    <a:lnDef>
      <a:spPr bwMode="auto">
        <a:xfrm>
          <a:off x="0" y="0"/>
          <a:ext cx="1" cy="1"/>
        </a:xfrm>
        <a:custGeom>
          <a:avLst/>
          <a:gdLst/>
          <a:ahLst/>
          <a:cxnLst/>
          <a:rect l="0" t="0" r="0" b="0"/>
          <a:pathLst/>
        </a:custGeom>
        <a:noFill/>
        <a:ln w="9525" cap="flat" cmpd="sng" algn="ctr">
          <a:solidFill>
            <a:srgbClr val="000066"/>
          </a:solidFill>
          <a:prstDash val="solid"/>
          <a:round/>
          <a:headEnd type="none" w="med" len="med"/>
          <a:tailEnd type="none" w="med" len="med"/>
        </a:ln>
        <a:effectLst/>
      </a:spPr>
      <a:bodyPr vert="horz" wrap="none" lIns="90000" tIns="46800" rIns="90000" bIns="46800" numCol="1" anchor="ctr" anchorCtr="0" compatLnSpc="1">
        <a:prstTxWarp prst="textNoShape">
          <a:avLst/>
        </a:prstTxWarp>
      </a:bodyPr>
      <a:lstStyle>
        <a:defPPr marL="0" marR="0" indent="0" algn="ctr" defTabSz="914400" rtl="0" eaLnBrk="1" fontAlgn="base" latinLnBrk="0" hangingPunct="1">
          <a:lnSpc>
            <a:spcPct val="100000"/>
          </a:lnSpc>
          <a:spcBef>
            <a:spcPct val="20000"/>
          </a:spcBef>
          <a:spcAft>
            <a:spcPct val="0"/>
          </a:spcAft>
          <a:buClr>
            <a:srgbClr val="A50021"/>
          </a:buClr>
          <a:buSzPct val="75000"/>
          <a:buFont typeface="Wingdings" pitchFamily="2" charset="2"/>
          <a:buNone/>
          <a:tabLst/>
          <a:defRPr kumimoji="0" lang="en-US" sz="1600" b="0" i="0" u="none" strike="noStrike" cap="none" normalizeH="0" baseline="0" smtClean="0">
            <a:ln>
              <a:noFill/>
            </a:ln>
            <a:solidFill>
              <a:srgbClr val="003366"/>
            </a:solidFill>
            <a:effectLst/>
            <a:latin typeface="Arial" charset="0"/>
          </a:defRPr>
        </a:defPPr>
      </a:lstStyle>
    </a:lnDef>
  </a:objectDefaults>
  <a:extraClrSchemeLst>
    <a:extraClrScheme>
      <a:clrScheme name="pr_corporate_template_blue_2 1">
        <a:dk1>
          <a:srgbClr val="000066"/>
        </a:dk1>
        <a:lt1>
          <a:srgbClr val="FFFFFF"/>
        </a:lt1>
        <a:dk2>
          <a:srgbClr val="000066"/>
        </a:dk2>
        <a:lt2>
          <a:srgbClr val="808080"/>
        </a:lt2>
        <a:accent1>
          <a:srgbClr val="0066CC"/>
        </a:accent1>
        <a:accent2>
          <a:srgbClr val="000066"/>
        </a:accent2>
        <a:accent3>
          <a:srgbClr val="FFFFFF"/>
        </a:accent3>
        <a:accent4>
          <a:srgbClr val="000056"/>
        </a:accent4>
        <a:accent5>
          <a:srgbClr val="AAB8E2"/>
        </a:accent5>
        <a:accent6>
          <a:srgbClr val="00005C"/>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PPT_16-9_Office2007_Blue-OK" id="{4F0D1DB4-66AB-1E4A-9C88-3FF03EE108EA}" vid="{1CF9DBA2-24F8-B845-9C83-1492A88CCDEE}"/>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AB532EC84AFD9B468DC2FE6DECD3407B" ma:contentTypeVersion="13" ma:contentTypeDescription="Create a new document." ma:contentTypeScope="" ma:versionID="ccc7babdb2b71f51aada638855d91e29">
  <xsd:schema xmlns:xsd="http://www.w3.org/2001/XMLSchema" xmlns:xs="http://www.w3.org/2001/XMLSchema" xmlns:p="http://schemas.microsoft.com/office/2006/metadata/properties" xmlns:ns3="11f292ff-9b1a-4c0d-96fe-2ce180690fa6" xmlns:ns4="eaae2171-7065-4175-a96d-cca7d7c079fe" targetNamespace="http://schemas.microsoft.com/office/2006/metadata/properties" ma:root="true" ma:fieldsID="7395093f32b20289aeb6074b4f0c790a" ns3:_="" ns4:_="">
    <xsd:import namespace="11f292ff-9b1a-4c0d-96fe-2ce180690fa6"/>
    <xsd:import namespace="eaae2171-7065-4175-a96d-cca7d7c079fe"/>
    <xsd:element name="properties">
      <xsd:complexType>
        <xsd:sequence>
          <xsd:element name="documentManagement">
            <xsd:complexType>
              <xsd:all>
                <xsd:element ref="ns3:SharedWithUsers" minOccurs="0"/>
                <xsd:element ref="ns3:SharedWithDetails" minOccurs="0"/>
                <xsd:element ref="ns3:SharingHintHash" minOccurs="0"/>
                <xsd:element ref="ns4:MediaServiceMetadata" minOccurs="0"/>
                <xsd:element ref="ns4:MediaServiceFastMetadata" minOccurs="0"/>
                <xsd:element ref="ns4:MediaServiceAutoTags" minOccurs="0"/>
                <xsd:element ref="ns4:MediaServiceOCR" minOccurs="0"/>
                <xsd:element ref="ns4:MediaServiceDateTaken" minOccurs="0"/>
                <xsd:element ref="ns4:MediaServiceLocation" minOccurs="0"/>
                <xsd:element ref="ns4:MediaServiceGenerationTime" minOccurs="0"/>
                <xsd:element ref="ns4:MediaServiceEventHashCode" minOccurs="0"/>
                <xsd:element ref="ns4:MediaServiceAutoKeyPoints" minOccurs="0"/>
                <xsd:element ref="ns4: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1f292ff-9b1a-4c0d-96fe-2ce180690fa6" elementFormDefault="qualified">
    <xsd:import namespace="http://schemas.microsoft.com/office/2006/documentManagement/types"/>
    <xsd:import namespace="http://schemas.microsoft.com/office/infopath/2007/PartnerControls"/>
    <xsd:element name="SharedWithUsers" ma:index="8"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internalName="SharedWithDetails" ma:readOnly="true">
      <xsd:simpleType>
        <xsd:restriction base="dms:Note">
          <xsd:maxLength value="255"/>
        </xsd:restriction>
      </xsd:simpleType>
    </xsd:element>
    <xsd:element name="SharingHintHash" ma:index="10" nillable="true" ma:displayName="Sharing Hint Hash" ma:hidden="true" ma:internalName="SharingHintHash"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eaae2171-7065-4175-a96d-cca7d7c079fe" elementFormDefault="qualified">
    <xsd:import namespace="http://schemas.microsoft.com/office/2006/documentManagement/types"/>
    <xsd:import namespace="http://schemas.microsoft.com/office/infopath/2007/PartnerControls"/>
    <xsd:element name="MediaServiceMetadata" ma:index="11" nillable="true" ma:displayName="MediaServiceMetadata" ma:hidden="true" ma:internalName="MediaServiceMetadata" ma:readOnly="true">
      <xsd:simpleType>
        <xsd:restriction base="dms:Note"/>
      </xsd:simpleType>
    </xsd:element>
    <xsd:element name="MediaServiceFastMetadata" ma:index="12" nillable="true" ma:displayName="MediaServiceFastMetadata" ma:hidden="true" ma:internalName="MediaServiceFastMetadata" ma:readOnly="true">
      <xsd:simpleType>
        <xsd:restriction base="dms:Note"/>
      </xsd:simpleType>
    </xsd:element>
    <xsd:element name="MediaServiceAutoTags" ma:index="13" nillable="true" ma:displayName="Tags" ma:internalName="MediaServiceAutoTags"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DateTaken" ma:index="15" nillable="true" ma:displayName="MediaServiceDateTaken" ma:hidden="true" ma:internalName="MediaServiceDateTaken" ma:readOnly="true">
      <xsd:simpleType>
        <xsd:restriction base="dms:Text"/>
      </xsd:simpleType>
    </xsd:element>
    <xsd:element name="MediaServiceLocation" ma:index="16" nillable="true" ma:displayName="Location" ma:internalName="MediaServiceLocation" ma:readOnly="true">
      <xsd:simpleType>
        <xsd:restriction base="dms:Text"/>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ServiceAutoKeyPoints" ma:index="19" nillable="true" ma:displayName="MediaServiceAutoKeyPoints" ma:hidden="true" ma:internalName="MediaServiceAutoKeyPoints" ma:readOnly="true">
      <xsd:simpleType>
        <xsd:restriction base="dms:Note"/>
      </xsd:simpleType>
    </xsd:element>
    <xsd:element name="MediaServiceKeyPoints" ma:index="20" nillable="true" ma:displayName="KeyPoints" ma:internalName="MediaServiceKeyPoint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0595C79D-2708-4BED-9AD0-C1DC40619537}">
  <ds:schemaRefs>
    <ds:schemaRef ds:uri="http://schemas.microsoft.com/sharepoint/v3/contenttype/forms"/>
  </ds:schemaRefs>
</ds:datastoreItem>
</file>

<file path=customXml/itemProps2.xml><?xml version="1.0" encoding="utf-8"?>
<ds:datastoreItem xmlns:ds="http://schemas.openxmlformats.org/officeDocument/2006/customXml" ds:itemID="{90CA2370-8F56-49A2-A3F4-47BA7EFE524A}">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11f292ff-9b1a-4c0d-96fe-2ce180690fa6"/>
    <ds:schemaRef ds:uri="eaae2171-7065-4175-a96d-cca7d7c079fe"/>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FA9C7677-AE13-4EDB-917B-17E5375636DB}">
  <ds:schemaRefs>
    <ds:schemaRef ds:uri="http://purl.org/dc/terms/"/>
    <ds:schemaRef ds:uri="http://www.w3.org/XML/1998/namespace"/>
    <ds:schemaRef ds:uri="http://schemas.microsoft.com/office/2006/documentManagement/types"/>
    <ds:schemaRef ds:uri="http://purl.org/dc/elements/1.1/"/>
    <ds:schemaRef ds:uri="http://schemas.microsoft.com/office/2006/metadata/properties"/>
    <ds:schemaRef ds:uri="eaae2171-7065-4175-a96d-cca7d7c079fe"/>
    <ds:schemaRef ds:uri="http://schemas.openxmlformats.org/package/2006/metadata/core-properties"/>
    <ds:schemaRef ds:uri="http://schemas.microsoft.com/office/infopath/2007/PartnerControls"/>
    <ds:schemaRef ds:uri="11f292ff-9b1a-4c0d-96fe-2ce180690fa6"/>
    <ds:schemaRef ds:uri="http://purl.org/dc/dcmitype/"/>
  </ds:schemaRefs>
</ds:datastoreItem>
</file>

<file path=docProps/app.xml><?xml version="1.0" encoding="utf-8"?>
<Properties xmlns="http://schemas.openxmlformats.org/officeDocument/2006/extended-properties" xmlns:vt="http://schemas.openxmlformats.org/officeDocument/2006/docPropsVTypes">
  <TotalTime>4067</TotalTime>
  <Words>3672</Words>
  <Application>Microsoft Office PowerPoint</Application>
  <PresentationFormat>Widescreen</PresentationFormat>
  <Paragraphs>373</Paragraphs>
  <Slides>20</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20</vt:i4>
      </vt:variant>
    </vt:vector>
  </HeadingPairs>
  <TitlesOfParts>
    <vt:vector size="25" baseType="lpstr">
      <vt:lpstr>Arial</vt:lpstr>
      <vt:lpstr>Calibri</vt:lpstr>
      <vt:lpstr>Courier New</vt:lpstr>
      <vt:lpstr>Wingdings</vt:lpstr>
      <vt:lpstr>PPT_16-9_Office2003_Blue</vt:lpstr>
      <vt:lpstr>PowerPoint Presentation</vt:lpstr>
      <vt:lpstr>International Alliance for Responsible Drinking (IARD)</vt:lpstr>
      <vt:lpstr>1. fejezet: Italmérési jogszabályok</vt:lpstr>
      <vt:lpstr>1. fejezet: Italmérési jogszabályok, folyt.1.</vt:lpstr>
      <vt:lpstr>1. fejezet: Italmérési jogszabályok, folyt.2.</vt:lpstr>
      <vt:lpstr>1. fejezet: Italmérési jogszabályok, folyt.3.</vt:lpstr>
      <vt:lpstr>2. fejezet: Alkohol</vt:lpstr>
      <vt:lpstr>2. fejezet: Alkohol, folyt.1.</vt:lpstr>
      <vt:lpstr>2. fejezet: Alkohol, folyt.2.</vt:lpstr>
      <vt:lpstr>2. fejezet: Alkohol, folyt.3.</vt:lpstr>
      <vt:lpstr>2. fejezet: Alkohol, folyt.4.</vt:lpstr>
      <vt:lpstr>2. fejezet: Alkohol, folyt.5.</vt:lpstr>
      <vt:lpstr>2. fejezet: Alkohol, folyt.6.</vt:lpstr>
      <vt:lpstr>3. fejezet: Megfelelő környezet megteremtése</vt:lpstr>
      <vt:lpstr>3. fejezet: Megfelelő környezet megteremtése, folyt.1</vt:lpstr>
      <vt:lpstr>3. fejezet: Megfelelő környezet megteremtése, folyt.2</vt:lpstr>
      <vt:lpstr>4. fejezet: Emberekkel való bánásmód </vt:lpstr>
      <vt:lpstr>4. fejezet: Emberekkel való bánásmód, folyt.1 </vt:lpstr>
      <vt:lpstr>4. fejezet: Emberekkel való bánásmód, folyt.2 </vt:lpstr>
      <vt:lpstr>4. fejezet: Emberekkel való bánásmód, folyt.3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Fernandez, Jose Ramon</dc:creator>
  <cp:lastModifiedBy>Tamas Singlar</cp:lastModifiedBy>
  <cp:revision>42</cp:revision>
  <dcterms:created xsi:type="dcterms:W3CDTF">2020-10-21T10:46:02Z</dcterms:created>
  <dcterms:modified xsi:type="dcterms:W3CDTF">2023-11-23T13:52:54Z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0x010100AB532EC84AFD9B468DC2FE6DECD3407B</vt:lpwstr>
  </property>
</Properties>
</file>